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300" r:id="rId2"/>
    <p:sldId id="331" r:id="rId3"/>
    <p:sldId id="302" r:id="rId4"/>
    <p:sldId id="322" r:id="rId5"/>
    <p:sldId id="316" r:id="rId6"/>
    <p:sldId id="315" r:id="rId7"/>
    <p:sldId id="306" r:id="rId8"/>
    <p:sldId id="317" r:id="rId9"/>
    <p:sldId id="307" r:id="rId10"/>
    <p:sldId id="320" r:id="rId11"/>
    <p:sldId id="324" r:id="rId12"/>
    <p:sldId id="327" r:id="rId13"/>
    <p:sldId id="321" r:id="rId14"/>
    <p:sldId id="328" r:id="rId15"/>
    <p:sldId id="329" r:id="rId16"/>
    <p:sldId id="330" r:id="rId17"/>
    <p:sldId id="325" r:id="rId18"/>
    <p:sldId id="326" r:id="rId19"/>
    <p:sldId id="313" r:id="rId20"/>
  </p:sldIdLst>
  <p:sldSz cx="9144000" cy="6858000" type="screen4x3"/>
  <p:notesSz cx="7315200" cy="9601200"/>
  <p:custDataLst>
    <p:tags r:id="rId23"/>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43882"/>
    <a:srgbClr val="852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1929" autoAdjust="0"/>
  </p:normalViewPr>
  <p:slideViewPr>
    <p:cSldViewPr>
      <p:cViewPr varScale="1">
        <p:scale>
          <a:sx n="95" d="100"/>
          <a:sy n="95" d="100"/>
        </p:scale>
        <p:origin x="-22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944B8630-83E7-4FEC-B922-8E9E101780FB}" type="datetimeFigureOut">
              <a:rPr lang="en-US" smtClean="0"/>
              <a:t>5/14/2017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9F21A9D-C9DA-420B-882E-E69E160E738A}" type="slidenum">
              <a:rPr lang="en-US" smtClean="0"/>
              <a:t>‹#›</a:t>
            </a:fld>
            <a:endParaRPr lang="en-US"/>
          </a:p>
        </p:txBody>
      </p:sp>
    </p:spTree>
    <p:extLst>
      <p:ext uri="{BB962C8B-B14F-4D97-AF65-F5344CB8AC3E}">
        <p14:creationId xmlns:p14="http://schemas.microsoft.com/office/powerpoint/2010/main" val="189532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1" charset="-128"/>
                <a:cs typeface="+mn-cs"/>
              </a:defRPr>
            </a:lvl1pPr>
          </a:lstStyle>
          <a:p>
            <a:pPr>
              <a:defRPr/>
            </a:pPr>
            <a:fld id="{7124014F-9086-453E-8503-C3EE239723D3}" type="datetimeFigureOut">
              <a:rPr lang="en-US"/>
              <a:pPr>
                <a:defRPr/>
              </a:pPr>
              <a:t>5/14/2017</a:t>
            </a:fld>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1" charset="-128"/>
                <a:cs typeface="+mn-cs"/>
              </a:defRPr>
            </a:lvl1pPr>
          </a:lstStyle>
          <a:p>
            <a:pPr>
              <a:defRPr/>
            </a:pPr>
            <a:endParaRPr lang="en-US"/>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vl1pPr>
          </a:lstStyle>
          <a:p>
            <a:fld id="{0B9DF7D7-6D1A-4B5B-BE1D-3D8E108C0B27}" type="slidenum">
              <a:rPr lang="en-US" altLang="en-US"/>
              <a:pPr/>
              <a:t>‹#›</a:t>
            </a:fld>
            <a:endParaRPr lang="en-US" altLang="en-US"/>
          </a:p>
        </p:txBody>
      </p:sp>
    </p:spTree>
    <p:extLst>
      <p:ext uri="{BB962C8B-B14F-4D97-AF65-F5344CB8AC3E}">
        <p14:creationId xmlns:p14="http://schemas.microsoft.com/office/powerpoint/2010/main" val="186311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series</a:t>
            </a:r>
            <a:r>
              <a:rPr lang="en-US" baseline="0" dirty="0"/>
              <a:t> of presentations on LXI.  If you are new to LXI, you should watch </a:t>
            </a:r>
            <a:r>
              <a:rPr lang="en-US" baseline="0" dirty="0" smtClean="0"/>
              <a:t>Connecting </a:t>
            </a:r>
            <a:r>
              <a:rPr lang="en-US" baseline="0" dirty="0"/>
              <a:t>with LXI first.  It will cover some key aspects of any LXI Device.  </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focus of this presentation will be on connecting multiple LXI Devices together to build an LXI-based Test System.</a:t>
            </a: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a:t>
            </a:r>
            <a:r>
              <a:rPr lang="en-US" baseline="0" dirty="0"/>
              <a:t> back to Configuration C, we have isolated the LXI Devices from the company LAN.  We have also isolated ourselves from the DHCP Server…which automatically assigned IP addresses.  However, the LXI specification requires that devices connected as seen above will drop into </a:t>
            </a:r>
            <a:r>
              <a:rPr lang="en-US" baseline="0" dirty="0" err="1"/>
              <a:t>AutoIP</a:t>
            </a:r>
            <a:r>
              <a:rPr lang="en-US" baseline="0" dirty="0"/>
              <a:t> when no DHCP Server is discovered.  </a:t>
            </a:r>
            <a:r>
              <a:rPr lang="en-US" baseline="0" dirty="0" err="1"/>
              <a:t>AutoIP</a:t>
            </a:r>
            <a:r>
              <a:rPr lang="en-US" baseline="0" dirty="0"/>
              <a:t> also assigns somewhat arbitrary IP addresses in the 169.254.x.x range.  For this configuration, most Test Engineers would want to assign fixed IP addresses to each  LXI Device.  How do we do that?</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10</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NIC</a:t>
            </a:r>
            <a:r>
              <a:rPr lang="en-US" baseline="0" dirty="0"/>
              <a:t> #2 LAN interface likewise dropped into the </a:t>
            </a:r>
            <a:r>
              <a:rPr lang="en-US" baseline="0" dirty="0" err="1"/>
              <a:t>AutoIP</a:t>
            </a:r>
            <a:r>
              <a:rPr lang="en-US" baseline="0" dirty="0"/>
              <a:t> range of addresses.  It too should be assigned a static IP address.  </a:t>
            </a:r>
          </a:p>
          <a:p>
            <a:endParaRPr lang="en-US" baseline="0" dirty="0"/>
          </a:p>
          <a:p>
            <a:r>
              <a:rPr lang="en-US" baseline="0" dirty="0"/>
              <a:t>TBD text when the image is captured.</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11</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assign a</a:t>
            </a:r>
            <a:r>
              <a:rPr lang="en-US" baseline="0" dirty="0"/>
              <a:t> private subnet address range using a static IP on NIC #2.  The range 10.x.x.x is commonly used for static IP.</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12</a:t>
            </a:fld>
            <a:endParaRPr lang="en-US" altLang="en-US"/>
          </a:p>
        </p:txBody>
      </p:sp>
    </p:spTree>
    <p:extLst>
      <p:ext uri="{BB962C8B-B14F-4D97-AF65-F5344CB8AC3E}">
        <p14:creationId xmlns:p14="http://schemas.microsoft.com/office/powerpoint/2010/main" val="368056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LXI Discovery</a:t>
            </a:r>
            <a:r>
              <a:rPr lang="en-US" baseline="0" dirty="0"/>
              <a:t> Tool can be used to only search for LXI Devices on the private subnet – NIC #2, using the Advanced Menu.  Once all LXI Devices are found, you can bring up each LXI Device’s Welcome Page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13</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have multiple LXI Devices that are all the same model number, you can press the ID button, and an indicator will flash on that device, either on the screen or a blinking LED.</a:t>
            </a:r>
          </a:p>
          <a:p>
            <a:endParaRPr lang="en-US" baseline="0" dirty="0"/>
          </a:p>
          <a:p>
            <a:r>
              <a:rPr lang="en-US" baseline="0" dirty="0"/>
              <a:t>There will be some sort of indication, labeled or icon, that indication LAN Configuration.  That is where we need to go to change the IP address.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14</a:t>
            </a:fld>
            <a:endParaRPr lang="en-US" altLang="en-US"/>
          </a:p>
        </p:txBody>
      </p:sp>
    </p:spTree>
    <p:extLst>
      <p:ext uri="{BB962C8B-B14F-4D97-AF65-F5344CB8AC3E}">
        <p14:creationId xmlns:p14="http://schemas.microsoft.com/office/powerpoint/2010/main" val="269839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LXI Device will be shipped configured for Automatic or DHCP.  To make the device’s address static, you choose Manual.  Note the gateway is NIC</a:t>
            </a:r>
            <a:r>
              <a:rPr lang="en-US" baseline="0" dirty="0"/>
              <a:t> #2’s IP address.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15</a:t>
            </a:fld>
            <a:endParaRPr lang="en-US" altLang="en-US"/>
          </a:p>
        </p:txBody>
      </p:sp>
    </p:spTree>
    <p:extLst>
      <p:ext uri="{BB962C8B-B14F-4D97-AF65-F5344CB8AC3E}">
        <p14:creationId xmlns:p14="http://schemas.microsoft.com/office/powerpoint/2010/main" val="567423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repeat the previous</a:t>
            </a:r>
            <a:r>
              <a:rPr lang="en-US" baseline="0" dirty="0"/>
              <a:t> operation for each LXI Device, and the final result is all of the LXI Devices are on the same subnet as NIC #2.</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16</a:t>
            </a:fld>
            <a:endParaRPr lang="en-US" altLang="en-US"/>
          </a:p>
        </p:txBody>
      </p:sp>
    </p:spTree>
    <p:extLst>
      <p:ext uri="{BB962C8B-B14F-4D97-AF65-F5344CB8AC3E}">
        <p14:creationId xmlns:p14="http://schemas.microsoft.com/office/powerpoint/2010/main" val="334089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to install the really</a:t>
            </a:r>
            <a:r>
              <a:rPr lang="en-US" baseline="0" dirty="0" smtClean="0"/>
              <a:t> software – the means to which you can develop and control these instruments.</a:t>
            </a:r>
          </a:p>
          <a:p>
            <a:endParaRPr lang="en-US" baseline="0" dirty="0" smtClean="0"/>
          </a:p>
          <a:p>
            <a:r>
              <a:rPr lang="en-US" baseline="0" dirty="0" smtClean="0"/>
              <a:t>Two of the top choices for the I/O Library called VISA are Keysight and National Instruments.  Those companies also include discovery tools for discovering LAN, USB,  and GPIB interfaces.</a:t>
            </a:r>
          </a:p>
          <a:p>
            <a:endParaRPr lang="en-US" baseline="0" dirty="0" smtClean="0"/>
          </a:p>
          <a:p>
            <a:r>
              <a:rPr lang="en-US" baseline="0" dirty="0" smtClean="0"/>
              <a:t>Since every LXI Device is required to supply an IVI Driver, you have an easy means to programming your systems instruments quickly.  IVI Drivers are all registered on the IVI Foundation website, so if you are putting together a system, you can find pointers to the driver software at the various vendors supplying your test equipment.</a:t>
            </a:r>
          </a:p>
          <a:p>
            <a:endParaRPr lang="en-US" baseline="0" dirty="0" smtClean="0"/>
          </a:p>
          <a:p>
            <a:r>
              <a:rPr lang="en-US" baseline="0" dirty="0" smtClean="0"/>
              <a:t>The IVI Foundation maintains the standards for both VISA and IVI.</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17</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18</a:t>
            </a:fld>
            <a:endParaRPr lang="en-US" altLang="en-US"/>
          </a:p>
        </p:txBody>
      </p:sp>
    </p:spTree>
    <p:extLst>
      <p:ext uri="{BB962C8B-B14F-4D97-AF65-F5344CB8AC3E}">
        <p14:creationId xmlns:p14="http://schemas.microsoft.com/office/powerpoint/2010/main" val="868627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learned a lot more about connecting multiple LXI Devices into an</a:t>
            </a:r>
            <a:r>
              <a:rPr lang="en-US" baseline="0" dirty="0"/>
              <a:t> LXI-Based Test System.  You can learn much more detail accessing some of the same-named documents on the LXI Consortium website.  Also, there are two other presentations that cover Network Security and Performance.  </a:t>
            </a:r>
          </a:p>
          <a:p>
            <a:endParaRPr lang="en-US" baseline="0" dirty="0"/>
          </a:p>
          <a:p>
            <a:r>
              <a:rPr lang="en-US" baseline="0" dirty="0"/>
              <a:t>Thank you for your time.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19</a:t>
            </a:fld>
            <a:endParaRPr lang="en-US" altLang="en-US"/>
          </a:p>
        </p:txBody>
      </p:sp>
    </p:spTree>
    <p:extLst>
      <p:ext uri="{BB962C8B-B14F-4D97-AF65-F5344CB8AC3E}">
        <p14:creationId xmlns:p14="http://schemas.microsoft.com/office/powerpoint/2010/main" val="327116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of this presentation were taking from the LXI Consortium document Building LXI-Based Test Systems.  That document can be found on the LXI Consortium web site</a:t>
            </a:r>
            <a:r>
              <a:rPr lang="en-US" baseline="0" dirty="0" smtClean="0"/>
              <a:t> and provides much more detailed information about recommended LAN configurations, communicating with LXI devices, security, and best practices.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2</a:t>
            </a:fld>
            <a:endParaRPr lang="en-US" altLang="en-US"/>
          </a:p>
        </p:txBody>
      </p:sp>
    </p:spTree>
    <p:extLst>
      <p:ext uri="{BB962C8B-B14F-4D97-AF65-F5344CB8AC3E}">
        <p14:creationId xmlns:p14="http://schemas.microsoft.com/office/powerpoint/2010/main" val="144505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Calibri" pitchFamily="34" charset="0"/>
                <a:ea typeface="+mn-ea"/>
                <a:cs typeface="+mn-cs"/>
              </a:rPr>
              <a:t>Established in 2004…over 55 of the top T&amp;M companies sponsored and developed</a:t>
            </a:r>
            <a:r>
              <a:rPr lang="en-US" sz="1200" b="0" i="0" kern="1200" baseline="0" dirty="0">
                <a:solidFill>
                  <a:schemeClr val="tx1"/>
                </a:solidFill>
                <a:effectLst/>
                <a:latin typeface="Calibri" pitchFamily="34" charset="0"/>
                <a:ea typeface="+mn-ea"/>
                <a:cs typeface="+mn-cs"/>
              </a:rPr>
              <a:t> </a:t>
            </a:r>
            <a:r>
              <a:rPr lang="en-US" sz="1200" b="0" i="0" kern="1200" dirty="0">
                <a:solidFill>
                  <a:schemeClr val="tx1"/>
                </a:solidFill>
                <a:effectLst/>
                <a:latin typeface="Calibri" pitchFamily="34" charset="0"/>
                <a:ea typeface="+mn-ea"/>
                <a:cs typeface="+mn-cs"/>
              </a:rPr>
              <a:t>this technology, and there are more than 3600 products in over 50 different product families. LXI (LAN </a:t>
            </a:r>
            <a:r>
              <a:rPr lang="en-US" sz="1200" b="0" i="0" kern="1200" dirty="0" err="1">
                <a:solidFill>
                  <a:schemeClr val="tx1"/>
                </a:solidFill>
                <a:effectLst/>
                <a:latin typeface="Calibri" pitchFamily="34" charset="0"/>
                <a:ea typeface="+mn-ea"/>
                <a:cs typeface="+mn-cs"/>
              </a:rPr>
              <a:t>eXtensions</a:t>
            </a:r>
            <a:r>
              <a:rPr lang="en-US" sz="1200" b="0" i="0" kern="1200" dirty="0">
                <a:solidFill>
                  <a:schemeClr val="tx1"/>
                </a:solidFill>
                <a:effectLst/>
                <a:latin typeface="Calibri" pitchFamily="34" charset="0"/>
                <a:ea typeface="+mn-ea"/>
                <a:cs typeface="+mn-cs"/>
              </a:rPr>
              <a:t> for Instrumentation) is the current and future standard for Test</a:t>
            </a:r>
            <a:r>
              <a:rPr lang="en-US" sz="1200" b="0" i="0" kern="1200" baseline="0" dirty="0">
                <a:solidFill>
                  <a:schemeClr val="tx1"/>
                </a:solidFill>
                <a:effectLst/>
                <a:latin typeface="Calibri" pitchFamily="34" charset="0"/>
                <a:ea typeface="+mn-ea"/>
                <a:cs typeface="+mn-cs"/>
              </a:rPr>
              <a:t> and Measurement Systems</a:t>
            </a:r>
            <a:r>
              <a:rPr lang="en-US" sz="1200" b="0" i="0" kern="1200" dirty="0">
                <a:solidFill>
                  <a:schemeClr val="tx1"/>
                </a:solidFill>
                <a:effectLst/>
                <a:latin typeface="Calibri" pitchFamily="34" charset="0"/>
                <a:ea typeface="+mn-ea"/>
                <a:cs typeface="+mn-cs"/>
              </a:rPr>
              <a:t>.</a:t>
            </a:r>
          </a:p>
          <a:p>
            <a:endParaRPr lang="en-US" sz="1200" b="0" i="0" kern="1200" dirty="0">
              <a:solidFill>
                <a:schemeClr val="tx1"/>
              </a:solidFill>
              <a:effectLst/>
              <a:latin typeface="Calibri" pitchFamily="34" charset="0"/>
              <a:ea typeface="+mn-ea"/>
              <a:cs typeface="+mn-cs"/>
            </a:endParaRPr>
          </a:p>
          <a:p>
            <a:r>
              <a:rPr lang="en-US" sz="1200" b="0" i="0" kern="1200" dirty="0">
                <a:solidFill>
                  <a:schemeClr val="tx1"/>
                </a:solidFill>
                <a:effectLst/>
                <a:latin typeface="Calibri" pitchFamily="34" charset="0"/>
                <a:ea typeface="+mn-ea"/>
                <a:cs typeface="+mn-cs"/>
              </a:rPr>
              <a:t>Prior</a:t>
            </a:r>
            <a:r>
              <a:rPr lang="en-US" sz="1200" b="0" i="0" kern="1200" baseline="0" dirty="0">
                <a:solidFill>
                  <a:schemeClr val="tx1"/>
                </a:solidFill>
                <a:effectLst/>
                <a:latin typeface="Calibri" pitchFamily="34" charset="0"/>
                <a:ea typeface="+mn-ea"/>
                <a:cs typeface="+mn-cs"/>
              </a:rPr>
              <a:t> to this standard there were LAN-based instruments, but there were as many different ways of configuring these devices as there were products.  With the LXI Standard, all devices behave the same when connecting to LAN, they all come with easy to use IVI Drivers, example programming, and most have added Web Pages for monitoring and controlling functionality.  </a:t>
            </a:r>
          </a:p>
          <a:p>
            <a:endParaRPr lang="en-US" sz="1200" b="0" i="0" kern="1200" baseline="0" dirty="0">
              <a:solidFill>
                <a:schemeClr val="tx1"/>
              </a:solidFill>
              <a:effectLst/>
              <a:latin typeface="Calibri" pitchFamily="34" charset="0"/>
              <a:ea typeface="+mn-ea"/>
              <a:cs typeface="+mn-cs"/>
            </a:endParaRPr>
          </a:p>
          <a:p>
            <a:r>
              <a:rPr lang="en-US" sz="1200" b="0" i="0" kern="1200" baseline="0" dirty="0">
                <a:solidFill>
                  <a:schemeClr val="tx1"/>
                </a:solidFill>
                <a:effectLst/>
                <a:latin typeface="Calibri" pitchFamily="34" charset="0"/>
                <a:ea typeface="+mn-ea"/>
                <a:cs typeface="+mn-cs"/>
              </a:rPr>
              <a:t>LAN Connectivity is common, fast, inexpensive, and reliable…all features you want in a test system.</a:t>
            </a:r>
          </a:p>
          <a:p>
            <a:endParaRPr lang="en-US" sz="1200" b="0" i="0" kern="1200" baseline="0" dirty="0">
              <a:solidFill>
                <a:schemeClr val="tx1"/>
              </a:solidFill>
              <a:effectLst/>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3</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test</a:t>
            </a:r>
            <a:r>
              <a:rPr lang="en-US" baseline="0" dirty="0"/>
              <a:t> system engineer, it is usually inconvenient and uncomfortable to work next to the test system.  You want the comfort of a quiet office environment to develop your test programs, and you may be supporting a test system not even in your facility.</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4</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Test</a:t>
            </a:r>
            <a:r>
              <a:rPr lang="en-US" baseline="0" dirty="0"/>
              <a:t> System full of various signal generation, measurement, and switching products, you need a way to see what is going on…</a:t>
            </a:r>
          </a:p>
          <a:p>
            <a:endParaRPr lang="en-US" dirty="0"/>
          </a:p>
          <a:p>
            <a:r>
              <a:rPr lang="en-US" dirty="0"/>
              <a:t>It is a common solution to Remote</a:t>
            </a:r>
            <a:r>
              <a:rPr lang="en-US" baseline="0" dirty="0"/>
              <a:t> Login to your test system…nothing special about that.  But, with LXI Devices, that remote connection then provides Web Page access to the various measurement and control devices.  For example, a test is failing, so you step through the test program looking at the result on the Scope Web page.  Hmmm…not right…so, you check the switch path using the Switch Web Page.  Ah…wrong combination of switches…problem solved!  And, you did it from the comfort of your desk.</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5</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presentation Getting Started with LXI, you learned how to connect a single instrument to your LAN,</a:t>
            </a:r>
            <a:r>
              <a:rPr lang="en-US" baseline="0" dirty="0"/>
              <a:t> discover it, and control it.  Building an entire system requires additional considerations we will discuss in this presentation.</a:t>
            </a:r>
          </a:p>
          <a:p>
            <a:endParaRPr lang="en-US" baseline="0" dirty="0"/>
          </a:p>
          <a:p>
            <a:r>
              <a:rPr lang="en-US" baseline="0" dirty="0"/>
              <a:t>Performance and Security are two very important topics in deploying your new test system.  These are so important, we created two additional presentations just to cover those topics.   </a:t>
            </a:r>
          </a:p>
          <a:p>
            <a:endParaRPr lang="en-US" baseline="0" dirty="0"/>
          </a:p>
          <a:p>
            <a:r>
              <a:rPr lang="en-US" baseline="0" dirty="0"/>
              <a:t>For now, let’s keep our focus on assembling the hardware and software that connects everything together, allows programming, and gives you the luxury of monitoring your devices with the LXI Web Pages.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6</a:t>
            </a:fld>
            <a:endParaRPr lang="en-US" altLang="en-US"/>
          </a:p>
        </p:txBody>
      </p:sp>
    </p:spTree>
    <p:extLst>
      <p:ext uri="{BB962C8B-B14F-4D97-AF65-F5344CB8AC3E}">
        <p14:creationId xmlns:p14="http://schemas.microsoft.com/office/powerpoint/2010/main" val="289119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 four configurations discussed in the Building LXI-Based Test System document found on the LXI Consortium Web Site.  That document discusses various criteria for choosing one configuration over another.</a:t>
            </a:r>
          </a:p>
          <a:p>
            <a:endParaRPr lang="en-US" baseline="0" dirty="0"/>
          </a:p>
          <a:p>
            <a:r>
              <a:rPr lang="en-US" baseline="0" dirty="0"/>
              <a:t>Briefly:</a:t>
            </a:r>
          </a:p>
          <a:p>
            <a:endParaRPr lang="en-US" baseline="0" dirty="0"/>
          </a:p>
          <a:p>
            <a:r>
              <a:rPr lang="en-US" baseline="0" dirty="0"/>
              <a:t>A – All of your test instruments and your test computer are on the same LAN as everyone else in your company.  Great for sharing, but potential outside interference with tests is unavoidable</a:t>
            </a:r>
          </a:p>
          <a:p>
            <a:r>
              <a:rPr lang="en-US" baseline="0" dirty="0"/>
              <a:t>B – Your test system computer is isolated from company LAN by a router.  Avoids interference but becomes more difficult for others to log into the test computer</a:t>
            </a:r>
          </a:p>
          <a:p>
            <a:r>
              <a:rPr lang="en-US" baseline="0" dirty="0"/>
              <a:t>D – Is essentially the same as B, except the router is also Wireless, so you can place one or more instruments in locations difficult to connect with LAN cables</a:t>
            </a:r>
          </a:p>
          <a:p>
            <a:r>
              <a:rPr lang="en-US" baseline="0" dirty="0"/>
              <a:t>C – This is probably the most recommended configuration, since it offers easy access to the test computer, but the instruments are isolated from the company LAN</a:t>
            </a:r>
          </a:p>
          <a:p>
            <a:endParaRPr lang="en-US" baseline="0" dirty="0"/>
          </a:p>
          <a:p>
            <a:r>
              <a:rPr lang="en-US" baseline="0" dirty="0"/>
              <a:t>This presentation will focus on C, and you will learn some of its key features and benefits.</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7</a:t>
            </a:fld>
            <a:endParaRPr lang="en-US" altLang="en-US"/>
          </a:p>
        </p:txBody>
      </p:sp>
    </p:spTree>
    <p:extLst>
      <p:ext uri="{BB962C8B-B14F-4D97-AF65-F5344CB8AC3E}">
        <p14:creationId xmlns:p14="http://schemas.microsoft.com/office/powerpoint/2010/main" val="4199535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Configuration C, you need a computer with two LAN ports.  One will connect to the company LAN, and the other creates a private subnet for all of the LXI Devices.</a:t>
            </a:r>
          </a:p>
          <a:p>
            <a:endParaRPr lang="en-US" baseline="0" dirty="0"/>
          </a:p>
          <a:p>
            <a:r>
              <a:rPr lang="en-US" baseline="0" dirty="0"/>
              <a:t>A LAN switch provides the connection to each LXI Device, and the LAN cables can be neatly routed within your rack.</a:t>
            </a:r>
          </a:p>
          <a:p>
            <a:endParaRPr lang="en-US" baseline="0" dirty="0"/>
          </a:p>
          <a:p>
            <a:r>
              <a:rPr lang="en-US" baseline="0" dirty="0"/>
              <a:t>Although you don’t need any special software to bring up the LXI Device’s Web Pages, you need the VISA IO Library IVI Drivers if you want to program the LXI Devices.  Companies like National Instruments and Keysight provide comprehensive solutions for the VISA IO Library.  Each LXI Device is required to provide an IVI Driver, which is obtained from the particular company website.  The ivifoundation.org website provides a listing of all IVI Drivers with pointers to each company’s website for download.</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8</a:t>
            </a:fld>
            <a:endParaRPr lang="en-US" altLang="en-US"/>
          </a:p>
        </p:txBody>
      </p:sp>
    </p:spTree>
    <p:extLst>
      <p:ext uri="{BB962C8B-B14F-4D97-AF65-F5344CB8AC3E}">
        <p14:creationId xmlns:p14="http://schemas.microsoft.com/office/powerpoint/2010/main" val="4199535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configuration was covered in the LXI Getting Started presentation.  It is simple.  You plug the device into the company’s LAN, and the DHCP server gives it an IP address.  Unfortunately, that IP address could be anything.  You can discover it </a:t>
            </a:r>
            <a:r>
              <a:rPr lang="en-US" baseline="0" dirty="0" smtClean="0"/>
              <a:t>with tools </a:t>
            </a:r>
            <a:r>
              <a:rPr lang="en-US" baseline="0" dirty="0"/>
              <a:t>from the VISA IO Library or using the LXI Discovery Tool.  However, when connected to the company’s LAN, those tools will </a:t>
            </a:r>
            <a:r>
              <a:rPr lang="en-US" baseline="0" dirty="0" smtClean="0"/>
              <a:t>also discover </a:t>
            </a:r>
            <a:r>
              <a:rPr lang="en-US" baseline="0" dirty="0"/>
              <a:t>every other LXI </a:t>
            </a:r>
            <a:r>
              <a:rPr lang="en-US" baseline="0" dirty="0" smtClean="0"/>
              <a:t>Device.</a:t>
            </a:r>
            <a:endParaRPr lang="en-US" dirty="0"/>
          </a:p>
        </p:txBody>
      </p:sp>
      <p:sp>
        <p:nvSpPr>
          <p:cNvPr id="4" name="Slide Number Placeholder 3"/>
          <p:cNvSpPr>
            <a:spLocks noGrp="1"/>
          </p:cNvSpPr>
          <p:nvPr>
            <p:ph type="sldNum" sz="quarter" idx="10"/>
          </p:nvPr>
        </p:nvSpPr>
        <p:spPr/>
        <p:txBody>
          <a:bodyPr/>
          <a:lstStyle/>
          <a:p>
            <a:fld id="{0B9DF7D7-6D1A-4B5B-BE1D-3D8E108C0B27}" type="slidenum">
              <a:rPr lang="en-US" altLang="en-US" smtClean="0"/>
              <a:pPr/>
              <a:t>9</a:t>
            </a:fld>
            <a:endParaRPr lang="en-US" altLang="en-US"/>
          </a:p>
        </p:txBody>
      </p:sp>
    </p:spTree>
    <p:extLst>
      <p:ext uri="{BB962C8B-B14F-4D97-AF65-F5344CB8AC3E}">
        <p14:creationId xmlns:p14="http://schemas.microsoft.com/office/powerpoint/2010/main" val="868627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XI_Cover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6248400" y="6172200"/>
            <a:ext cx="2133600" cy="244475"/>
          </a:xfrm>
          <a:prstGeom prst="rect">
            <a:avLst/>
          </a:prstGeom>
          <a:noFill/>
          <a:ln w="9525">
            <a:noFill/>
            <a:miter lim="800000"/>
            <a:headEnd/>
            <a:tailEnd/>
          </a:ln>
        </p:spPr>
        <p:txBody>
          <a:bodyPr lIns="0" tIns="0" rIns="0" bIns="0">
            <a:spAutoFit/>
          </a:bodyPr>
          <a:lstStyle/>
          <a:p>
            <a:pPr algn="ctr" eaLnBrk="0" hangingPunct="0">
              <a:spcBef>
                <a:spcPct val="50000"/>
              </a:spcBef>
              <a:defRPr/>
            </a:pPr>
            <a:r>
              <a:rPr lang="en-US" sz="1600" i="1">
                <a:solidFill>
                  <a:srgbClr val="343882"/>
                </a:solidFill>
                <a:latin typeface="Arial Narrow" pitchFamily="34" charset="0"/>
                <a:ea typeface="ヒラギノ角ゴ Pro W3" pitchFamily="1" charset="-128"/>
                <a:cs typeface="+mn-cs"/>
              </a:rPr>
              <a:t>www.lxistandard.org</a:t>
            </a:r>
          </a:p>
        </p:txBody>
      </p:sp>
      <p:sp>
        <p:nvSpPr>
          <p:cNvPr id="3074" name="Rectangle 2"/>
          <p:cNvSpPr>
            <a:spLocks noGrp="1" noChangeArrowheads="1"/>
          </p:cNvSpPr>
          <p:nvPr>
            <p:ph type="ctrTitle"/>
          </p:nvPr>
        </p:nvSpPr>
        <p:spPr>
          <a:xfrm>
            <a:off x="914400" y="2743200"/>
            <a:ext cx="4876800" cy="1676400"/>
          </a:xfrm>
        </p:spPr>
        <p:txBody>
          <a:bodyPr lIns="0" tIns="0" rIns="0" bIns="0"/>
          <a:lstStyle>
            <a:lvl1pPr>
              <a:defRPr/>
            </a:lvl1pPr>
          </a:lstStyle>
          <a:p>
            <a:r>
              <a:rPr lang="en-US"/>
              <a:t>Click to edit Master title style</a:t>
            </a:r>
          </a:p>
        </p:txBody>
      </p:sp>
      <p:sp>
        <p:nvSpPr>
          <p:cNvPr id="3075" name="Rectangle 3"/>
          <p:cNvSpPr>
            <a:spLocks noGrp="1" noChangeArrowheads="1"/>
          </p:cNvSpPr>
          <p:nvPr>
            <p:ph type="subTitle" idx="1"/>
          </p:nvPr>
        </p:nvSpPr>
        <p:spPr>
          <a:xfrm>
            <a:off x="914400" y="4495800"/>
            <a:ext cx="47244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24800665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9275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7944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8270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15993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586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1230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758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243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21353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7009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7" descr="LXI_PageTempla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bwMode="auto">
          <a:xfrm>
            <a:off x="685800" y="60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ext Box 8"/>
          <p:cNvSpPr txBox="1">
            <a:spLocks noChangeArrowheads="1"/>
          </p:cNvSpPr>
          <p:nvPr userDrawn="1"/>
        </p:nvSpPr>
        <p:spPr bwMode="auto">
          <a:xfrm>
            <a:off x="685800" y="6618288"/>
            <a:ext cx="2133600" cy="152400"/>
          </a:xfrm>
          <a:prstGeom prst="rect">
            <a:avLst/>
          </a:prstGeom>
          <a:noFill/>
          <a:ln w="9525">
            <a:noFill/>
            <a:miter lim="800000"/>
            <a:headEnd/>
            <a:tailEnd/>
          </a:ln>
        </p:spPr>
        <p:txBody>
          <a:bodyPr lIns="0" tIns="0" rIns="0" bIns="0">
            <a:spAutoFit/>
          </a:bodyPr>
          <a:lstStyle/>
          <a:p>
            <a:pPr eaLnBrk="0" hangingPunct="0">
              <a:spcBef>
                <a:spcPct val="50000"/>
              </a:spcBef>
              <a:defRPr/>
            </a:pPr>
            <a:r>
              <a:rPr lang="en-US" sz="1000" i="1">
                <a:solidFill>
                  <a:srgbClr val="343882"/>
                </a:solidFill>
                <a:latin typeface="Arial Narrow Bold" pitchFamily="1" charset="0"/>
                <a:ea typeface="ヒラギノ角ゴ Pro W3" pitchFamily="1" charset="-128"/>
                <a:cs typeface="+mn-cs"/>
              </a:rPr>
              <a:t>www.lxistandard.org</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rtl="0" eaLnBrk="0" fontAlgn="base" hangingPunct="0">
        <a:spcBef>
          <a:spcPct val="0"/>
        </a:spcBef>
        <a:spcAft>
          <a:spcPct val="0"/>
        </a:spcAft>
        <a:defRPr sz="4400" b="1">
          <a:solidFill>
            <a:srgbClr val="852E14"/>
          </a:solidFill>
          <a:latin typeface="+mj-lt"/>
          <a:ea typeface="+mj-ea"/>
          <a:cs typeface="ヒラギノ角ゴ Pro W3"/>
        </a:defRPr>
      </a:lvl1pPr>
      <a:lvl2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4400" b="1">
          <a:solidFill>
            <a:srgbClr val="852E14"/>
          </a:solidFill>
          <a:latin typeface="Arial" charset="0"/>
          <a:ea typeface="ヒラギノ角ゴ Pro W3" pitchFamily="1" charset="-128"/>
          <a:cs typeface="ヒラギノ角ゴ Pro W3"/>
        </a:defRPr>
      </a:lvl5pPr>
      <a:lvl6pPr marL="457200" algn="l" rtl="0" fontAlgn="base">
        <a:spcBef>
          <a:spcPct val="0"/>
        </a:spcBef>
        <a:spcAft>
          <a:spcPct val="0"/>
        </a:spcAft>
        <a:defRPr sz="4400" b="1">
          <a:solidFill>
            <a:srgbClr val="852E14"/>
          </a:solidFill>
          <a:latin typeface="Arial" charset="0"/>
          <a:ea typeface="ヒラギノ角ゴ Pro W3" pitchFamily="1" charset="-128"/>
        </a:defRPr>
      </a:lvl6pPr>
      <a:lvl7pPr marL="914400" algn="l" rtl="0" fontAlgn="base">
        <a:spcBef>
          <a:spcPct val="0"/>
        </a:spcBef>
        <a:spcAft>
          <a:spcPct val="0"/>
        </a:spcAft>
        <a:defRPr sz="4400" b="1">
          <a:solidFill>
            <a:srgbClr val="852E14"/>
          </a:solidFill>
          <a:latin typeface="Arial" charset="0"/>
          <a:ea typeface="ヒラギノ角ゴ Pro W3" pitchFamily="1" charset="-128"/>
        </a:defRPr>
      </a:lvl7pPr>
      <a:lvl8pPr marL="1371600" algn="l" rtl="0" fontAlgn="base">
        <a:spcBef>
          <a:spcPct val="0"/>
        </a:spcBef>
        <a:spcAft>
          <a:spcPct val="0"/>
        </a:spcAft>
        <a:defRPr sz="4400" b="1">
          <a:solidFill>
            <a:srgbClr val="852E14"/>
          </a:solidFill>
          <a:latin typeface="Arial" charset="0"/>
          <a:ea typeface="ヒラギノ角ゴ Pro W3" pitchFamily="1" charset="-128"/>
        </a:defRPr>
      </a:lvl8pPr>
      <a:lvl9pPr marL="1828800" algn="l" rtl="0" fontAlgn="base">
        <a:spcBef>
          <a:spcPct val="0"/>
        </a:spcBef>
        <a:spcAft>
          <a:spcPct val="0"/>
        </a:spcAft>
        <a:defRPr sz="4400" b="1">
          <a:solidFill>
            <a:srgbClr val="852E14"/>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lxistandard.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vifoundation.org/" TargetMode="External"/><Relationship Id="rId5" Type="http://schemas.openxmlformats.org/officeDocument/2006/relationships/hyperlink" Target="http://www.ni.com/" TargetMode="External"/><Relationship Id="rId4" Type="http://schemas.openxmlformats.org/officeDocument/2006/relationships/hyperlink" Target="http://www.keysight.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lxistandard.org/About/Guides-for-using-LXI.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Building LXI-Based </a:t>
            </a:r>
            <a:r>
              <a:rPr lang="en-US" altLang="en-US" sz="3200" dirty="0" smtClean="0"/>
              <a:t/>
            </a:r>
            <a:br>
              <a:rPr lang="en-US" altLang="en-US" sz="3200" dirty="0" smtClean="0"/>
            </a:br>
            <a:r>
              <a:rPr lang="en-US" altLang="en-US" sz="3200" dirty="0" smtClean="0"/>
              <a:t>Test </a:t>
            </a:r>
            <a:r>
              <a:rPr lang="en-US" altLang="en-US" sz="3200" dirty="0"/>
              <a:t>Systems</a:t>
            </a:r>
          </a:p>
        </p:txBody>
      </p:sp>
      <p:sp>
        <p:nvSpPr>
          <p:cNvPr id="14338" name="Subtitle 22"/>
          <p:cNvSpPr>
            <a:spLocks noGrp="1"/>
          </p:cNvSpPr>
          <p:nvPr>
            <p:ph type="subTitle" idx="1"/>
          </p:nvPr>
        </p:nvSpPr>
        <p:spPr>
          <a:xfrm>
            <a:off x="990600" y="4572000"/>
            <a:ext cx="7772400" cy="1295400"/>
          </a:xfrm>
        </p:spPr>
        <p:txBody>
          <a:bodyPr/>
          <a:lstStyle/>
          <a:p>
            <a:r>
              <a:rPr lang="en-US" altLang="en-US" sz="2400" b="1" dirty="0"/>
              <a:t>LXI Consortium Presentation</a:t>
            </a:r>
          </a:p>
          <a:p>
            <a:r>
              <a:rPr lang="en-US" altLang="en-US" sz="2400" b="1" dirty="0" smtClean="0"/>
              <a:t>May 14, 2017</a:t>
            </a:r>
            <a:endParaRPr lang="en-US" altLang="en-US" sz="2400" b="1" dirty="0"/>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spTree>
    <p:extLst>
      <p:ext uri="{BB962C8B-B14F-4D97-AF65-F5344CB8AC3E}">
        <p14:creationId xmlns:p14="http://schemas.microsoft.com/office/powerpoint/2010/main" val="16088779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Configuration C is a bit harder…</a:t>
            </a:r>
            <a:endParaRPr lang="en-US" altLang="en-US" dirty="0"/>
          </a:p>
        </p:txBody>
      </p:sp>
      <p:sp>
        <p:nvSpPr>
          <p:cNvPr id="40" name="TextBox 39"/>
          <p:cNvSpPr txBox="1"/>
          <p:nvPr/>
        </p:nvSpPr>
        <p:spPr>
          <a:xfrm>
            <a:off x="5486399" y="1219200"/>
            <a:ext cx="3505201" cy="2862322"/>
          </a:xfrm>
          <a:prstGeom prst="rect">
            <a:avLst/>
          </a:prstGeom>
          <a:noFill/>
        </p:spPr>
        <p:txBody>
          <a:bodyPr wrap="square" rtlCol="0">
            <a:spAutoFit/>
          </a:bodyPr>
          <a:lstStyle/>
          <a:p>
            <a:r>
              <a:rPr lang="en-US" sz="2000" b="1" dirty="0"/>
              <a:t>What happens?</a:t>
            </a:r>
          </a:p>
          <a:p>
            <a:pPr marL="342900" indent="-342900">
              <a:buFont typeface="Arial" panose="020B0604020202020204" pitchFamily="34" charset="0"/>
              <a:buChar char="•"/>
            </a:pPr>
            <a:r>
              <a:rPr lang="en-US" sz="2000" dirty="0"/>
              <a:t>Computer NIC #1 gets its IP address from DHCP</a:t>
            </a:r>
          </a:p>
          <a:p>
            <a:pPr marL="342900" indent="-342900">
              <a:buFont typeface="Arial" panose="020B0604020202020204" pitchFamily="34" charset="0"/>
              <a:buChar char="•"/>
            </a:pPr>
            <a:r>
              <a:rPr lang="en-US" sz="2000" dirty="0"/>
              <a:t>Instruments on NIC #2 fall into an Auto IP configuration </a:t>
            </a:r>
          </a:p>
          <a:p>
            <a:pPr marL="342900" indent="-342900">
              <a:buFont typeface="Arial" panose="020B0604020202020204" pitchFamily="34" charset="0"/>
              <a:buChar char="•"/>
            </a:pPr>
            <a:r>
              <a:rPr lang="en-US" sz="2000" dirty="0"/>
              <a:t>169.254.x.x</a:t>
            </a:r>
          </a:p>
          <a:p>
            <a:endParaRPr lang="en-US" sz="2000" dirty="0"/>
          </a:p>
          <a:p>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48090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14400" y="4953000"/>
            <a:ext cx="7772400" cy="1015663"/>
          </a:xfrm>
          <a:prstGeom prst="rect">
            <a:avLst/>
          </a:prstGeom>
          <a:noFill/>
        </p:spPr>
        <p:txBody>
          <a:bodyPr wrap="square" rtlCol="0">
            <a:spAutoFit/>
          </a:bodyPr>
          <a:lstStyle/>
          <a:p>
            <a:r>
              <a:rPr lang="en-US" sz="2000" b="1" dirty="0"/>
              <a:t>…Auto IP takes longer and IP addresses are indeterminate</a:t>
            </a:r>
          </a:p>
          <a:p>
            <a:endParaRPr lang="en-US" sz="2000" b="1" dirty="0"/>
          </a:p>
          <a:p>
            <a:r>
              <a:rPr lang="en-US" sz="2000" b="1" dirty="0"/>
              <a:t>…but this gets us almost to the configuration we want</a:t>
            </a:r>
          </a:p>
        </p:txBody>
      </p:sp>
    </p:spTree>
    <p:extLst>
      <p:ext uri="{BB962C8B-B14F-4D97-AF65-F5344CB8AC3E}">
        <p14:creationId xmlns:p14="http://schemas.microsoft.com/office/powerpoint/2010/main" val="33820277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First - Reconfigure NIC #2…</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stretch>
            <a:fillRect/>
          </a:stretch>
        </p:blipFill>
        <p:spPr>
          <a:xfrm>
            <a:off x="1219200" y="2362200"/>
            <a:ext cx="6872438" cy="3200400"/>
          </a:xfrm>
          <a:prstGeom prst="rect">
            <a:avLst/>
          </a:prstGeom>
        </p:spPr>
      </p:pic>
      <p:sp>
        <p:nvSpPr>
          <p:cNvPr id="2" name="Oval 1"/>
          <p:cNvSpPr/>
          <p:nvPr/>
        </p:nvSpPr>
        <p:spPr bwMode="auto">
          <a:xfrm>
            <a:off x="5334000" y="4572000"/>
            <a:ext cx="2438400" cy="1143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4" name="TextBox 3"/>
          <p:cNvSpPr txBox="1"/>
          <p:nvPr/>
        </p:nvSpPr>
        <p:spPr>
          <a:xfrm>
            <a:off x="7772400" y="3962400"/>
            <a:ext cx="1143000" cy="461665"/>
          </a:xfrm>
          <a:prstGeom prst="rect">
            <a:avLst/>
          </a:prstGeom>
          <a:noFill/>
        </p:spPr>
        <p:txBody>
          <a:bodyPr wrap="square" rtlCol="0">
            <a:spAutoFit/>
          </a:bodyPr>
          <a:lstStyle/>
          <a:p>
            <a:r>
              <a:rPr lang="en-US" dirty="0"/>
              <a:t>NIC #1</a:t>
            </a:r>
          </a:p>
        </p:txBody>
      </p:sp>
      <p:sp>
        <p:nvSpPr>
          <p:cNvPr id="7" name="TextBox 6"/>
          <p:cNvSpPr txBox="1"/>
          <p:nvPr/>
        </p:nvSpPr>
        <p:spPr>
          <a:xfrm>
            <a:off x="7772400" y="4876800"/>
            <a:ext cx="1143000" cy="461665"/>
          </a:xfrm>
          <a:prstGeom prst="rect">
            <a:avLst/>
          </a:prstGeom>
          <a:noFill/>
        </p:spPr>
        <p:txBody>
          <a:bodyPr wrap="square" rtlCol="0">
            <a:spAutoFit/>
          </a:bodyPr>
          <a:lstStyle/>
          <a:p>
            <a:r>
              <a:rPr lang="en-US" dirty="0"/>
              <a:t>NIC #2</a:t>
            </a:r>
          </a:p>
        </p:txBody>
      </p:sp>
    </p:spTree>
    <p:extLst>
      <p:ext uri="{BB962C8B-B14F-4D97-AF65-F5344CB8AC3E}">
        <p14:creationId xmlns:p14="http://schemas.microsoft.com/office/powerpoint/2010/main" val="12322427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First - Reconfigure NIC #2…</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609600" y="914400"/>
            <a:ext cx="3945016" cy="3505200"/>
          </a:xfrm>
          <a:prstGeom prst="rect">
            <a:avLst/>
          </a:prstGeom>
        </p:spPr>
      </p:pic>
      <p:pic>
        <p:nvPicPr>
          <p:cNvPr id="7" name="Picture 6"/>
          <p:cNvPicPr>
            <a:picLocks noChangeAspect="1"/>
          </p:cNvPicPr>
          <p:nvPr/>
        </p:nvPicPr>
        <p:blipFill>
          <a:blip r:embed="rId5"/>
          <a:stretch>
            <a:fillRect/>
          </a:stretch>
        </p:blipFill>
        <p:spPr>
          <a:xfrm>
            <a:off x="4343400" y="2209800"/>
            <a:ext cx="3532763" cy="3933825"/>
          </a:xfrm>
          <a:prstGeom prst="rect">
            <a:avLst/>
          </a:prstGeom>
        </p:spPr>
      </p:pic>
    </p:spTree>
    <p:extLst>
      <p:ext uri="{BB962C8B-B14F-4D97-AF65-F5344CB8AC3E}">
        <p14:creationId xmlns:p14="http://schemas.microsoft.com/office/powerpoint/2010/main" val="28469495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LXI Discovery…</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219200" y="2209800"/>
            <a:ext cx="6619667" cy="4019864"/>
            <a:chOff x="1219200" y="2209800"/>
            <a:chExt cx="6619667" cy="4019864"/>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209800"/>
              <a:ext cx="6619667" cy="4019864"/>
            </a:xfrm>
            <a:prstGeom prst="rect">
              <a:avLst/>
            </a:prstGeom>
          </p:spPr>
        </p:pic>
        <p:pic>
          <p:nvPicPr>
            <p:cNvPr id="4" name="Picture 3"/>
            <p:cNvPicPr>
              <a:picLocks noChangeAspect="1"/>
            </p:cNvPicPr>
            <p:nvPr/>
          </p:nvPicPr>
          <p:blipFill>
            <a:blip r:embed="rId5"/>
            <a:stretch>
              <a:fillRect/>
            </a:stretch>
          </p:blipFill>
          <p:spPr>
            <a:xfrm>
              <a:off x="5105400" y="3657600"/>
              <a:ext cx="2590800" cy="346982"/>
            </a:xfrm>
            <a:prstGeom prst="rect">
              <a:avLst/>
            </a:prstGeom>
          </p:spPr>
        </p:pic>
      </p:grpSp>
      <p:pic>
        <p:nvPicPr>
          <p:cNvPr id="11" name="Picture 10"/>
          <p:cNvPicPr>
            <a:picLocks noChangeAspect="1"/>
          </p:cNvPicPr>
          <p:nvPr/>
        </p:nvPicPr>
        <p:blipFill>
          <a:blip r:embed="rId6"/>
          <a:stretch>
            <a:fillRect/>
          </a:stretch>
        </p:blipFill>
        <p:spPr>
          <a:xfrm>
            <a:off x="609600" y="914400"/>
            <a:ext cx="5029200" cy="816796"/>
          </a:xfrm>
          <a:prstGeom prst="rect">
            <a:avLst/>
          </a:prstGeom>
        </p:spPr>
      </p:pic>
      <p:sp>
        <p:nvSpPr>
          <p:cNvPr id="12" name="TextBox 11"/>
          <p:cNvSpPr txBox="1"/>
          <p:nvPr/>
        </p:nvSpPr>
        <p:spPr>
          <a:xfrm>
            <a:off x="1143000" y="1676400"/>
            <a:ext cx="3048000" cy="400110"/>
          </a:xfrm>
          <a:prstGeom prst="rect">
            <a:avLst/>
          </a:prstGeom>
          <a:noFill/>
        </p:spPr>
        <p:txBody>
          <a:bodyPr wrap="square" rtlCol="0">
            <a:spAutoFit/>
          </a:bodyPr>
          <a:lstStyle/>
          <a:p>
            <a:r>
              <a:rPr lang="en-US" sz="2000" b="1" dirty="0">
                <a:hlinkClick r:id="rId7"/>
              </a:rPr>
              <a:t>www.lxistandard.org</a:t>
            </a:r>
            <a:r>
              <a:rPr lang="en-US" sz="2000" b="1" dirty="0"/>
              <a:t> </a:t>
            </a:r>
          </a:p>
        </p:txBody>
      </p:sp>
    </p:spTree>
    <p:extLst>
      <p:ext uri="{BB962C8B-B14F-4D97-AF65-F5344CB8AC3E}">
        <p14:creationId xmlns:p14="http://schemas.microsoft.com/office/powerpoint/2010/main" val="10503599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Reconfigure LXI Device IP…</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4897"/>
          <a:stretch/>
        </p:blipFill>
        <p:spPr>
          <a:xfrm>
            <a:off x="2438400" y="2286000"/>
            <a:ext cx="6035061" cy="3955774"/>
          </a:xfrm>
          <a:prstGeom prst="rect">
            <a:avLst/>
          </a:prstGeom>
        </p:spPr>
      </p:pic>
      <p:sp>
        <p:nvSpPr>
          <p:cNvPr id="3" name="Arrow: Left 2"/>
          <p:cNvSpPr/>
          <p:nvPr/>
        </p:nvSpPr>
        <p:spPr bwMode="auto">
          <a:xfrm rot="19182316">
            <a:off x="7226256" y="5117558"/>
            <a:ext cx="943557" cy="542416"/>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ヒラギノ角ゴ Pro W3" pitchFamily="1" charset="-128"/>
              </a:rPr>
              <a:t>Identify</a:t>
            </a:r>
          </a:p>
        </p:txBody>
      </p:sp>
      <p:sp>
        <p:nvSpPr>
          <p:cNvPr id="9" name="Arrow: Right 8"/>
          <p:cNvSpPr/>
          <p:nvPr/>
        </p:nvSpPr>
        <p:spPr bwMode="auto">
          <a:xfrm>
            <a:off x="838200" y="3886200"/>
            <a:ext cx="1447800" cy="60960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200" dirty="0">
                <a:latin typeface="Arial" charset="0"/>
                <a:ea typeface="ヒラギノ角ゴ Pro W3" pitchFamily="1" charset="-128"/>
              </a:rPr>
              <a:t>LAN Configure</a:t>
            </a:r>
          </a:p>
        </p:txBody>
      </p:sp>
      <p:sp>
        <p:nvSpPr>
          <p:cNvPr id="10" name="TextBox 9"/>
          <p:cNvSpPr txBox="1"/>
          <p:nvPr/>
        </p:nvSpPr>
        <p:spPr>
          <a:xfrm>
            <a:off x="1143000" y="1371600"/>
            <a:ext cx="2971800" cy="457200"/>
          </a:xfrm>
          <a:prstGeom prst="rect">
            <a:avLst/>
          </a:prstGeom>
          <a:noFill/>
        </p:spPr>
        <p:txBody>
          <a:bodyPr wrap="square" rtlCol="0">
            <a:spAutoFit/>
          </a:bodyPr>
          <a:lstStyle/>
          <a:p>
            <a:r>
              <a:rPr lang="en-US" dirty="0"/>
              <a:t>LXI Welcome Page</a:t>
            </a:r>
          </a:p>
        </p:txBody>
      </p:sp>
      <p:sp>
        <p:nvSpPr>
          <p:cNvPr id="11" name="Arrow: Right 10"/>
          <p:cNvSpPr/>
          <p:nvPr/>
        </p:nvSpPr>
        <p:spPr bwMode="auto">
          <a:xfrm>
            <a:off x="1219200" y="5334000"/>
            <a:ext cx="1447800" cy="6096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200" dirty="0">
                <a:latin typeface="Arial" charset="0"/>
                <a:ea typeface="ヒラギノ角ゴ Pro W3" pitchFamily="1" charset="-128"/>
              </a:rPr>
              <a:t>VISA String</a:t>
            </a:r>
          </a:p>
        </p:txBody>
      </p:sp>
      <p:sp>
        <p:nvSpPr>
          <p:cNvPr id="12" name="Arrow: Right 11"/>
          <p:cNvSpPr/>
          <p:nvPr/>
        </p:nvSpPr>
        <p:spPr bwMode="auto">
          <a:xfrm rot="1794818">
            <a:off x="1046163" y="3063598"/>
            <a:ext cx="1447800" cy="6096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200" dirty="0">
                <a:latin typeface="Arial" charset="0"/>
                <a:ea typeface="ヒラギノ角ゴ Pro W3" pitchFamily="1" charset="-128"/>
              </a:rPr>
              <a:t>Monitor/Control</a:t>
            </a:r>
          </a:p>
        </p:txBody>
      </p:sp>
    </p:spTree>
    <p:extLst>
      <p:ext uri="{BB962C8B-B14F-4D97-AF65-F5344CB8AC3E}">
        <p14:creationId xmlns:p14="http://schemas.microsoft.com/office/powerpoint/2010/main" val="39028764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Reconfigure LXI Device IP…</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800" y="2209800"/>
            <a:ext cx="5693256" cy="3869110"/>
          </a:xfrm>
          <a:prstGeom prst="rect">
            <a:avLst/>
          </a:prstGeom>
        </p:spPr>
      </p:pic>
      <p:pic>
        <p:nvPicPr>
          <p:cNvPr id="7" name="Picture 6"/>
          <p:cNvPicPr>
            <a:picLocks noChangeAspect="1"/>
          </p:cNvPicPr>
          <p:nvPr/>
        </p:nvPicPr>
        <p:blipFill rotWithShape="1">
          <a:blip r:embed="rId5"/>
          <a:srcRect t="5109"/>
          <a:stretch/>
        </p:blipFill>
        <p:spPr>
          <a:xfrm>
            <a:off x="4876800" y="4276165"/>
            <a:ext cx="2171700" cy="1581710"/>
          </a:xfrm>
          <a:prstGeom prst="rect">
            <a:avLst/>
          </a:prstGeom>
          <a:ln w="31750">
            <a:solidFill>
              <a:schemeClr val="tx1"/>
            </a:solidFill>
          </a:ln>
        </p:spPr>
      </p:pic>
      <p:cxnSp>
        <p:nvCxnSpPr>
          <p:cNvPr id="10" name="Straight Connector 9"/>
          <p:cNvCxnSpPr/>
          <p:nvPr/>
        </p:nvCxnSpPr>
        <p:spPr bwMode="auto">
          <a:xfrm>
            <a:off x="5410200" y="3581400"/>
            <a:ext cx="1676400" cy="6858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495800" y="3581400"/>
            <a:ext cx="381000" cy="68580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495800" y="4343400"/>
            <a:ext cx="381000" cy="15240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 name="Arrow: Left 2"/>
          <p:cNvSpPr/>
          <p:nvPr/>
        </p:nvSpPr>
        <p:spPr bwMode="auto">
          <a:xfrm rot="19468929">
            <a:off x="6635113" y="4365706"/>
            <a:ext cx="1063139" cy="62249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ヒラギノ角ゴ Pro W3" pitchFamily="1" charset="-128"/>
              </a:rPr>
              <a:t>Device</a:t>
            </a:r>
            <a:r>
              <a:rPr kumimoji="0" lang="en-US" sz="1200" b="0" i="0" u="none" strike="noStrike" cap="none" normalizeH="0" dirty="0">
                <a:ln>
                  <a:noFill/>
                </a:ln>
                <a:solidFill>
                  <a:schemeClr val="tx1"/>
                </a:solidFill>
                <a:effectLst/>
                <a:latin typeface="Arial" charset="0"/>
                <a:ea typeface="ヒラギノ角ゴ Pro W3" pitchFamily="1" charset="-128"/>
              </a:rPr>
              <a:t> IP</a:t>
            </a:r>
            <a:endParaRPr kumimoji="0" lang="en-US" sz="1200" b="0" i="0" u="none" strike="noStrike" cap="none" normalizeH="0" baseline="0" dirty="0">
              <a:ln>
                <a:noFill/>
              </a:ln>
              <a:solidFill>
                <a:schemeClr val="tx1"/>
              </a:solidFill>
              <a:effectLst/>
              <a:latin typeface="Arial" charset="0"/>
              <a:ea typeface="ヒラギノ角ゴ Pro W3" pitchFamily="1" charset="-128"/>
            </a:endParaRPr>
          </a:p>
        </p:txBody>
      </p:sp>
      <p:sp>
        <p:nvSpPr>
          <p:cNvPr id="15" name="Arrow: Left 14"/>
          <p:cNvSpPr/>
          <p:nvPr/>
        </p:nvSpPr>
        <p:spPr bwMode="auto">
          <a:xfrm rot="19468929">
            <a:off x="6558912" y="4975307"/>
            <a:ext cx="1063139" cy="62249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ヒラギノ角ゴ Pro W3" pitchFamily="1" charset="-128"/>
              </a:rPr>
              <a:t>NIC #2</a:t>
            </a:r>
            <a:r>
              <a:rPr kumimoji="0" lang="en-US" sz="1200" b="0" i="0" u="none" strike="noStrike" cap="none" normalizeH="0" dirty="0">
                <a:ln>
                  <a:noFill/>
                </a:ln>
                <a:solidFill>
                  <a:schemeClr val="tx1"/>
                </a:solidFill>
                <a:effectLst/>
                <a:latin typeface="Arial" charset="0"/>
                <a:ea typeface="ヒラギノ角ゴ Pro W3" pitchFamily="1" charset="-128"/>
              </a:rPr>
              <a:t> IP</a:t>
            </a:r>
            <a:endParaRPr kumimoji="0" lang="en-US" sz="1200" b="0" i="0" u="none" strike="noStrike" cap="none" normalizeH="0" baseline="0" dirty="0">
              <a:ln>
                <a:noFill/>
              </a:ln>
              <a:solidFill>
                <a:schemeClr val="tx1"/>
              </a:solidFill>
              <a:effectLst/>
              <a:latin typeface="Arial" charset="0"/>
              <a:ea typeface="ヒラギノ角ゴ Pro W3" pitchFamily="1" charset="-128"/>
            </a:endParaRPr>
          </a:p>
        </p:txBody>
      </p:sp>
      <p:sp>
        <p:nvSpPr>
          <p:cNvPr id="9" name="Arrow: Right 8"/>
          <p:cNvSpPr/>
          <p:nvPr/>
        </p:nvSpPr>
        <p:spPr bwMode="auto">
          <a:xfrm>
            <a:off x="3733800" y="4495800"/>
            <a:ext cx="1143000" cy="6096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200" dirty="0">
                <a:latin typeface="Arial" charset="0"/>
                <a:ea typeface="ヒラギノ角ゴ Pro W3" pitchFamily="1" charset="-128"/>
              </a:rPr>
              <a:t>Static IP</a:t>
            </a:r>
          </a:p>
        </p:txBody>
      </p:sp>
      <p:sp>
        <p:nvSpPr>
          <p:cNvPr id="16" name="TextBox 15"/>
          <p:cNvSpPr txBox="1"/>
          <p:nvPr/>
        </p:nvSpPr>
        <p:spPr>
          <a:xfrm>
            <a:off x="1143000" y="1371600"/>
            <a:ext cx="4114800" cy="461665"/>
          </a:xfrm>
          <a:prstGeom prst="rect">
            <a:avLst/>
          </a:prstGeom>
          <a:noFill/>
        </p:spPr>
        <p:txBody>
          <a:bodyPr wrap="square" rtlCol="0">
            <a:spAutoFit/>
          </a:bodyPr>
          <a:lstStyle/>
          <a:p>
            <a:r>
              <a:rPr lang="en-US" dirty="0"/>
              <a:t>LXI LAN Configuration Page</a:t>
            </a:r>
          </a:p>
        </p:txBody>
      </p:sp>
    </p:spTree>
    <p:extLst>
      <p:ext uri="{BB962C8B-B14F-4D97-AF65-F5344CB8AC3E}">
        <p14:creationId xmlns:p14="http://schemas.microsoft.com/office/powerpoint/2010/main" val="28827718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LXI Discovery…</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209800"/>
            <a:ext cx="6629400" cy="4005263"/>
          </a:xfrm>
          <a:prstGeom prst="rect">
            <a:avLst/>
          </a:prstGeom>
        </p:spPr>
      </p:pic>
      <p:pic>
        <p:nvPicPr>
          <p:cNvPr id="9" name="Picture 8"/>
          <p:cNvPicPr>
            <a:picLocks noChangeAspect="1"/>
          </p:cNvPicPr>
          <p:nvPr/>
        </p:nvPicPr>
        <p:blipFill>
          <a:blip r:embed="rId5"/>
          <a:stretch>
            <a:fillRect/>
          </a:stretch>
        </p:blipFill>
        <p:spPr>
          <a:xfrm>
            <a:off x="5105400" y="3581400"/>
            <a:ext cx="2621641" cy="381000"/>
          </a:xfrm>
          <a:prstGeom prst="rect">
            <a:avLst/>
          </a:prstGeom>
        </p:spPr>
      </p:pic>
    </p:spTree>
    <p:extLst>
      <p:ext uri="{BB962C8B-B14F-4D97-AF65-F5344CB8AC3E}">
        <p14:creationId xmlns:p14="http://schemas.microsoft.com/office/powerpoint/2010/main" val="13305311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VISA IO Library and IVI Drivers</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1219200" y="2209800"/>
            <a:ext cx="739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Install VISA IO Library</a:t>
            </a:r>
          </a:p>
          <a:p>
            <a:pPr lvl="1"/>
            <a:r>
              <a:rPr lang="en-US" altLang="en-US" sz="1600" kern="0" dirty="0"/>
              <a:t>Keysight Technologies : </a:t>
            </a:r>
            <a:r>
              <a:rPr lang="en-US" altLang="en-US" sz="1600" kern="0" dirty="0">
                <a:hlinkClick r:id="rId4"/>
              </a:rPr>
              <a:t>www.keysight.com</a:t>
            </a:r>
            <a:endParaRPr lang="en-US" altLang="en-US" sz="1600" kern="0" dirty="0"/>
          </a:p>
          <a:p>
            <a:pPr lvl="1"/>
            <a:r>
              <a:rPr lang="en-US" altLang="en-US" sz="1600" kern="0" dirty="0"/>
              <a:t>National Instruments : </a:t>
            </a:r>
            <a:r>
              <a:rPr lang="en-US" altLang="en-US" sz="1600" kern="0" dirty="0">
                <a:hlinkClick r:id="rId5"/>
              </a:rPr>
              <a:t>www.ni.com</a:t>
            </a:r>
            <a:endParaRPr lang="en-US" altLang="en-US" sz="1600" kern="0" dirty="0"/>
          </a:p>
          <a:p>
            <a:r>
              <a:rPr lang="en-US" altLang="en-US" sz="2000" kern="0" dirty="0"/>
              <a:t>Install IVI Drivers</a:t>
            </a:r>
          </a:p>
          <a:p>
            <a:pPr lvl="1"/>
            <a:r>
              <a:rPr lang="en-US" altLang="en-US" sz="1600" kern="0" dirty="0"/>
              <a:t>IVI Foundation has pointers to all conformant drivers: </a:t>
            </a:r>
            <a:r>
              <a:rPr lang="en-US" altLang="en-US" sz="1600" kern="0" dirty="0">
                <a:hlinkClick r:id="rId6"/>
              </a:rPr>
              <a:t>www.ivifoundation.org</a:t>
            </a:r>
            <a:r>
              <a:rPr lang="en-US" altLang="en-US" sz="1600" kern="0" dirty="0"/>
              <a:t> </a:t>
            </a:r>
          </a:p>
          <a:p>
            <a:pPr lvl="1"/>
            <a:r>
              <a:rPr lang="en-US" altLang="en-US" sz="2000" kern="0" dirty="0"/>
              <a:t>IVI Drivers come with Examples in multiple languages</a:t>
            </a:r>
          </a:p>
          <a:p>
            <a:pPr lvl="1"/>
            <a:r>
              <a:rPr lang="en-US" altLang="en-US" sz="2000" kern="0" dirty="0"/>
              <a:t>IVI-C, IVI-COM, and IVI.NET</a:t>
            </a:r>
          </a:p>
          <a:p>
            <a:pPr marL="0" indent="0">
              <a:buNone/>
            </a:pPr>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pic>
        <p:nvPicPr>
          <p:cNvPr id="10" name="Picture 9"/>
          <p:cNvPicPr>
            <a:picLocks noChangeAspect="1"/>
          </p:cNvPicPr>
          <p:nvPr/>
        </p:nvPicPr>
        <p:blipFill>
          <a:blip r:embed="rId7"/>
          <a:stretch>
            <a:fillRect/>
          </a:stretch>
        </p:blipFill>
        <p:spPr>
          <a:xfrm>
            <a:off x="1295400" y="1066800"/>
            <a:ext cx="3952875" cy="790575"/>
          </a:xfrm>
          <a:prstGeom prst="rect">
            <a:avLst/>
          </a:prstGeom>
        </p:spPr>
      </p:pic>
    </p:spTree>
    <p:extLst>
      <p:ext uri="{BB962C8B-B14F-4D97-AF65-F5344CB8AC3E}">
        <p14:creationId xmlns:p14="http://schemas.microsoft.com/office/powerpoint/2010/main" val="21296578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Control LXI Devices</a:t>
            </a:r>
            <a:endParaRPr lang="en-US" alt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2438400" cy="173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1066800" y="4648200"/>
            <a:ext cx="6416887" cy="990600"/>
          </a:xfrm>
          <a:prstGeom prst="rect">
            <a:avLst/>
          </a:prstGeom>
        </p:spPr>
      </p:pic>
      <p:sp>
        <p:nvSpPr>
          <p:cNvPr id="7" name="Oval 6"/>
          <p:cNvSpPr/>
          <p:nvPr/>
        </p:nvSpPr>
        <p:spPr bwMode="auto">
          <a:xfrm>
            <a:off x="2209800" y="44196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Oval 7"/>
          <p:cNvSpPr/>
          <p:nvPr/>
        </p:nvSpPr>
        <p:spPr bwMode="auto">
          <a:xfrm>
            <a:off x="2209800" y="4572000"/>
            <a:ext cx="76200" cy="76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p:cNvPicPr>
            <a:picLocks noChangeAspect="1"/>
          </p:cNvPicPr>
          <p:nvPr/>
        </p:nvPicPr>
        <p:blipFill>
          <a:blip r:embed="rId5"/>
          <a:stretch>
            <a:fillRect/>
          </a:stretch>
        </p:blipFill>
        <p:spPr>
          <a:xfrm>
            <a:off x="838200" y="1752600"/>
            <a:ext cx="5687848" cy="2590800"/>
          </a:xfrm>
          <a:prstGeom prst="rect">
            <a:avLst/>
          </a:prstGeom>
        </p:spPr>
      </p:pic>
      <p:sp>
        <p:nvSpPr>
          <p:cNvPr id="10" name="Arrow: Left 9"/>
          <p:cNvSpPr/>
          <p:nvPr/>
        </p:nvSpPr>
        <p:spPr bwMode="auto">
          <a:xfrm>
            <a:off x="6096000" y="2667000"/>
            <a:ext cx="2209800" cy="62249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ヒラギノ角ゴ Pro W3" pitchFamily="1" charset="-128"/>
              </a:rPr>
              <a:t>VISA Connection String</a:t>
            </a:r>
          </a:p>
        </p:txBody>
      </p:sp>
    </p:spTree>
    <p:extLst>
      <p:ext uri="{BB962C8B-B14F-4D97-AF65-F5344CB8AC3E}">
        <p14:creationId xmlns:p14="http://schemas.microsoft.com/office/powerpoint/2010/main" val="15927867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62000" y="1981200"/>
            <a:ext cx="5257800" cy="609600"/>
          </a:xfrm>
          <a:prstGeom prst="roundRect">
            <a:avLst/>
          </a:prstGeom>
          <a:solidFill>
            <a:srgbClr val="FFFF00">
              <a:alpha val="26000"/>
            </a:srgbClr>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0" y="762000"/>
            <a:ext cx="1733550" cy="206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3400" y="304800"/>
            <a:ext cx="8229600" cy="762000"/>
          </a:xfrm>
        </p:spPr>
        <p:txBody>
          <a:bodyPr/>
          <a:lstStyle/>
          <a:p>
            <a:r>
              <a:rPr lang="en-US" altLang="en-US" sz="2800" dirty="0"/>
              <a:t>Next Steps – Guides/Videos for Using LXI</a:t>
            </a:r>
            <a:endParaRPr lang="en-US" altLang="en-US" dirty="0"/>
          </a:p>
        </p:txBody>
      </p:sp>
      <p:sp>
        <p:nvSpPr>
          <p:cNvPr id="3" name="Rectangle 3"/>
          <p:cNvSpPr txBox="1">
            <a:spLocks noChangeArrowheads="1"/>
          </p:cNvSpPr>
          <p:nvPr/>
        </p:nvSpPr>
        <p:spPr bwMode="auto">
          <a:xfrm>
            <a:off x="938151" y="1189512"/>
            <a:ext cx="7278688" cy="37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endParaRPr lang="en-US" altLang="en-US" sz="2400" kern="0" dirty="0"/>
          </a:p>
          <a:p>
            <a:r>
              <a:rPr lang="en-US" altLang="en-US" sz="2400" kern="0" dirty="0"/>
              <a:t>LXI Getting Started</a:t>
            </a:r>
          </a:p>
          <a:p>
            <a:r>
              <a:rPr lang="en-US" altLang="en-US" sz="2400" kern="0" dirty="0"/>
              <a:t>Building LXI-Based Test Systems</a:t>
            </a:r>
          </a:p>
          <a:p>
            <a:r>
              <a:rPr lang="en-US" altLang="en-US" sz="2400" kern="0" dirty="0"/>
              <a:t>Introducing LXI To Your Network Administrator</a:t>
            </a:r>
          </a:p>
          <a:p>
            <a:r>
              <a:rPr lang="en-US" altLang="en-US" sz="2400" kern="0" dirty="0"/>
              <a:t>Maximizing Performance of LXI-Based Test System</a:t>
            </a:r>
          </a:p>
          <a:p>
            <a:r>
              <a:rPr lang="en-US" altLang="en-US" sz="2400" kern="0" dirty="0"/>
              <a:t>Test Systems Using LXI</a:t>
            </a:r>
          </a:p>
          <a:p>
            <a:r>
              <a:rPr lang="en-US" altLang="en-US" sz="2400" kern="0" dirty="0"/>
              <a:t>LXI Networking Basics</a:t>
            </a:r>
          </a:p>
          <a:p>
            <a:endParaRPr lang="en-US" altLang="en-US" sz="2400" kern="0" dirty="0"/>
          </a:p>
          <a:p>
            <a:pPr marL="0" indent="0">
              <a:buNone/>
            </a:pPr>
            <a:r>
              <a:rPr lang="en-US" altLang="en-US" sz="2400" kern="0" dirty="0">
                <a:hlinkClick r:id="rId4"/>
              </a:rPr>
              <a:t>http://www.lxistandard.org/About/Guides-for-using-LXI.aspx</a:t>
            </a:r>
            <a:endParaRPr lang="en-US" altLang="en-US" sz="2400" kern="0" dirty="0"/>
          </a:p>
          <a:p>
            <a:pPr marL="0" indent="0">
              <a:buNone/>
            </a:pPr>
            <a:endParaRPr lang="en-US" altLang="en-US" sz="2400" kern="0" dirty="0"/>
          </a:p>
          <a:p>
            <a:pPr marL="0" indent="0">
              <a:buNone/>
            </a:pPr>
            <a:endParaRPr lang="en-US" altLang="en-US" sz="2400" kern="0" dirty="0"/>
          </a:p>
        </p:txBody>
      </p:sp>
    </p:spTree>
    <p:extLst>
      <p:ext uri="{BB962C8B-B14F-4D97-AF65-F5344CB8AC3E}">
        <p14:creationId xmlns:p14="http://schemas.microsoft.com/office/powerpoint/2010/main" val="11121230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1"/>
          <p:cNvSpPr>
            <a:spLocks noGrp="1"/>
          </p:cNvSpPr>
          <p:nvPr>
            <p:ph type="ctrTitle"/>
          </p:nvPr>
        </p:nvSpPr>
        <p:spPr>
          <a:xfrm>
            <a:off x="1066800" y="3581400"/>
            <a:ext cx="6934200" cy="1676400"/>
          </a:xfrm>
        </p:spPr>
        <p:txBody>
          <a:bodyPr/>
          <a:lstStyle/>
          <a:p>
            <a:r>
              <a:rPr lang="en-US" altLang="en-US" sz="3200" dirty="0"/>
              <a:t>Building LXI-Based </a:t>
            </a:r>
            <a:r>
              <a:rPr lang="en-US" altLang="en-US" sz="3200" dirty="0" smtClean="0"/>
              <a:t/>
            </a:r>
            <a:br>
              <a:rPr lang="en-US" altLang="en-US" sz="3200" dirty="0" smtClean="0"/>
            </a:br>
            <a:r>
              <a:rPr lang="en-US" altLang="en-US" sz="3200" dirty="0" smtClean="0"/>
              <a:t>Test </a:t>
            </a:r>
            <a:r>
              <a:rPr lang="en-US" altLang="en-US" sz="3200" dirty="0"/>
              <a:t>Systems</a:t>
            </a:r>
          </a:p>
        </p:txBody>
      </p:sp>
      <p:sp>
        <p:nvSpPr>
          <p:cNvPr id="14338" name="Subtitle 22"/>
          <p:cNvSpPr>
            <a:spLocks noGrp="1"/>
          </p:cNvSpPr>
          <p:nvPr>
            <p:ph type="subTitle" idx="1"/>
          </p:nvPr>
        </p:nvSpPr>
        <p:spPr>
          <a:xfrm>
            <a:off x="990600" y="4572000"/>
            <a:ext cx="7772400" cy="1295400"/>
          </a:xfrm>
        </p:spPr>
        <p:txBody>
          <a:bodyPr/>
          <a:lstStyle/>
          <a:p>
            <a:r>
              <a:rPr lang="en-US" altLang="en-US" sz="2400" b="1" dirty="0"/>
              <a:t>LXI Consortium Presentation</a:t>
            </a:r>
          </a:p>
          <a:p>
            <a:r>
              <a:rPr lang="en-US" altLang="en-US" sz="2400" b="1" dirty="0" smtClean="0"/>
              <a:t>May 14, </a:t>
            </a:r>
            <a:r>
              <a:rPr lang="en-US" altLang="en-US" sz="2400" b="1" dirty="0"/>
              <a:t>2017</a:t>
            </a:r>
          </a:p>
        </p:txBody>
      </p:sp>
      <p:sp>
        <p:nvSpPr>
          <p:cNvPr id="2" name="Rectangle 1"/>
          <p:cNvSpPr/>
          <p:nvPr/>
        </p:nvSpPr>
        <p:spPr>
          <a:xfrm>
            <a:off x="990600" y="2598003"/>
            <a:ext cx="4572000" cy="830997"/>
          </a:xfrm>
          <a:prstGeom prst="rect">
            <a:avLst/>
          </a:prstGeom>
        </p:spPr>
        <p:txBody>
          <a:bodyPr>
            <a:spAutoFit/>
          </a:bodyPr>
          <a:lstStyle/>
          <a:p>
            <a:pPr marL="0" indent="0">
              <a:buNone/>
            </a:pPr>
            <a:r>
              <a:rPr lang="en-US" altLang="en-US" b="1" kern="0" dirty="0"/>
              <a:t>L</a:t>
            </a:r>
            <a:r>
              <a:rPr lang="en-US" altLang="en-US" kern="0" dirty="0"/>
              <a:t>AN e</a:t>
            </a:r>
            <a:r>
              <a:rPr lang="en-US" altLang="en-US" b="1" kern="0" dirty="0"/>
              <a:t>X</a:t>
            </a:r>
            <a:r>
              <a:rPr lang="en-US" altLang="en-US" kern="0" dirty="0"/>
              <a:t>tentions for </a:t>
            </a:r>
            <a:r>
              <a:rPr lang="en-US" altLang="en-US" b="1" kern="0" dirty="0"/>
              <a:t>I</a:t>
            </a:r>
            <a:r>
              <a:rPr lang="en-US" altLang="en-US" kern="0" dirty="0"/>
              <a:t>nstrumentation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
            <a:ext cx="2895600" cy="3777854"/>
          </a:xfrm>
          <a:prstGeom prst="rect">
            <a:avLst/>
          </a:prstGeom>
          <a:noFill/>
          <a:ln w="15875">
            <a:solidFill>
              <a:srgbClr val="002060"/>
            </a:solidFill>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5714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1219200" y="914400"/>
            <a:ext cx="7278688" cy="188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Over 3600 Instruments are LXI Conformant</a:t>
            </a:r>
          </a:p>
          <a:p>
            <a:r>
              <a:rPr lang="en-US" altLang="en-US" sz="2000" kern="0" dirty="0"/>
              <a:t>All LXI Devices connect the same over LAN</a:t>
            </a:r>
          </a:p>
          <a:p>
            <a:r>
              <a:rPr lang="en-US" altLang="en-US" sz="2000" kern="0" dirty="0"/>
              <a:t>All LXI Devices have IVI </a:t>
            </a:r>
            <a:r>
              <a:rPr lang="en-US" altLang="en-US" sz="2000" kern="0" dirty="0" smtClean="0"/>
              <a:t>Driver for quick programming</a:t>
            </a:r>
            <a:endParaRPr lang="en-US" altLang="en-US" sz="2000" kern="0" dirty="0"/>
          </a:p>
          <a:p>
            <a:r>
              <a:rPr lang="en-US" altLang="en-US" sz="2000" kern="0" dirty="0"/>
              <a:t>Most LXI Devices have Web Monitoring/Control</a:t>
            </a:r>
          </a:p>
          <a:p>
            <a:r>
              <a:rPr lang="en-US" altLang="en-US" sz="2000" kern="0" dirty="0"/>
              <a:t>LXI boxes, LXI to PXI, and LXI to VXI choices</a:t>
            </a:r>
          </a:p>
          <a:p>
            <a:endParaRPr lang="en-US" altLang="en-US" sz="2000" kern="0" dirty="0"/>
          </a:p>
          <a:p>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LXI Products and Productivity</a:t>
            </a:r>
            <a:endParaRPr lang="en-US" altLang="en-US" dirty="0"/>
          </a:p>
        </p:txBody>
      </p:sp>
      <p:sp>
        <p:nvSpPr>
          <p:cNvPr id="10" name="TextBox 9"/>
          <p:cNvSpPr txBox="1"/>
          <p:nvPr/>
        </p:nvSpPr>
        <p:spPr>
          <a:xfrm>
            <a:off x="1726150" y="5980274"/>
            <a:ext cx="5817650" cy="400110"/>
          </a:xfrm>
          <a:prstGeom prst="rect">
            <a:avLst/>
          </a:prstGeom>
          <a:noFill/>
        </p:spPr>
        <p:txBody>
          <a:bodyPr wrap="square" rtlCol="0">
            <a:spAutoFit/>
          </a:bodyPr>
          <a:lstStyle/>
          <a:p>
            <a:r>
              <a:rPr lang="en-US" sz="2000" b="1" dirty="0"/>
              <a:t>…building a Test System hardly gets better!</a:t>
            </a:r>
          </a:p>
        </p:txBody>
      </p:sp>
      <p:pic>
        <p:nvPicPr>
          <p:cNvPr id="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000" y="4631456"/>
            <a:ext cx="2094766" cy="111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138" y="3306283"/>
            <a:ext cx="3124200" cy="2199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 r="3851"/>
          <a:stretch/>
        </p:blipFill>
        <p:spPr bwMode="auto">
          <a:xfrm>
            <a:off x="2971800" y="2712738"/>
            <a:ext cx="237197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636663"/>
            <a:ext cx="1491395" cy="76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208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LXI expands Test System access</a:t>
            </a:r>
            <a:endParaRPr lang="en-US" alt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56" t="19994" r="23636"/>
          <a:stretch/>
        </p:blipFill>
        <p:spPr bwMode="auto">
          <a:xfrm>
            <a:off x="1295400" y="2133600"/>
            <a:ext cx="3001687" cy="262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mage result for images of Keysight  test systems"/>
          <p:cNvPicPr>
            <a:picLocks noChangeAspect="1" noChangeArrowheads="1"/>
          </p:cNvPicPr>
          <p:nvPr/>
        </p:nvPicPr>
        <p:blipFill rotWithShape="1">
          <a:blip r:embed="rId4">
            <a:extLst>
              <a:ext uri="{28A0092B-C50C-407E-A947-70E740481C1C}">
                <a14:useLocalDpi xmlns:a14="http://schemas.microsoft.com/office/drawing/2010/main" val="0"/>
              </a:ext>
            </a:extLst>
          </a:blip>
          <a:srcRect l="14538" r="57222"/>
          <a:stretch/>
        </p:blipFill>
        <p:spPr bwMode="auto">
          <a:xfrm>
            <a:off x="6444738" y="284360"/>
            <a:ext cx="2041713" cy="22441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4184" y="2619004"/>
            <a:ext cx="2480257" cy="347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9601" y="1222709"/>
            <a:ext cx="4648200" cy="400110"/>
          </a:xfrm>
          <a:prstGeom prst="rect">
            <a:avLst/>
          </a:prstGeom>
          <a:noFill/>
        </p:spPr>
        <p:txBody>
          <a:bodyPr wrap="square" rtlCol="0">
            <a:spAutoFit/>
          </a:bodyPr>
          <a:lstStyle/>
          <a:p>
            <a:r>
              <a:rPr lang="en-US" sz="2000" b="1" dirty="0"/>
              <a:t>You want to work here…</a:t>
            </a:r>
          </a:p>
        </p:txBody>
      </p:sp>
      <p:sp>
        <p:nvSpPr>
          <p:cNvPr id="12" name="TextBox 11"/>
          <p:cNvSpPr txBox="1"/>
          <p:nvPr/>
        </p:nvSpPr>
        <p:spPr>
          <a:xfrm>
            <a:off x="1367490" y="5381747"/>
            <a:ext cx="5871510" cy="707886"/>
          </a:xfrm>
          <a:prstGeom prst="rect">
            <a:avLst/>
          </a:prstGeom>
          <a:noFill/>
        </p:spPr>
        <p:txBody>
          <a:bodyPr wrap="square" rtlCol="0">
            <a:spAutoFit/>
          </a:bodyPr>
          <a:lstStyle/>
          <a:p>
            <a:r>
              <a:rPr lang="en-US" sz="2000" b="1" dirty="0"/>
              <a:t>…but your Test Systems are way over there</a:t>
            </a:r>
          </a:p>
          <a:p>
            <a:r>
              <a:rPr lang="en-US" sz="2000" b="1" dirty="0"/>
              <a:t>             …and in a noisy environment.</a:t>
            </a:r>
          </a:p>
        </p:txBody>
      </p:sp>
      <p:cxnSp>
        <p:nvCxnSpPr>
          <p:cNvPr id="3" name="Straight Arrow Connector 2"/>
          <p:cNvCxnSpPr/>
          <p:nvPr/>
        </p:nvCxnSpPr>
        <p:spPr bwMode="auto">
          <a:xfrm>
            <a:off x="4572000" y="3444339"/>
            <a:ext cx="2209800" cy="537171"/>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6" name="TextBox 5"/>
          <p:cNvSpPr txBox="1"/>
          <p:nvPr/>
        </p:nvSpPr>
        <p:spPr>
          <a:xfrm>
            <a:off x="4953000" y="3505200"/>
            <a:ext cx="1371600" cy="400110"/>
          </a:xfrm>
          <a:prstGeom prst="rect">
            <a:avLst/>
          </a:prstGeom>
          <a:solidFill>
            <a:schemeClr val="bg1"/>
          </a:solidFill>
        </p:spPr>
        <p:txBody>
          <a:bodyPr wrap="square" rtlCol="0">
            <a:spAutoFit/>
          </a:bodyPr>
          <a:lstStyle/>
          <a:p>
            <a:r>
              <a:rPr lang="en-US" sz="2000" dirty="0"/>
              <a:t>60 meters</a:t>
            </a:r>
          </a:p>
        </p:txBody>
      </p:sp>
      <p:cxnSp>
        <p:nvCxnSpPr>
          <p:cNvPr id="17" name="Straight Arrow Connector 16"/>
          <p:cNvCxnSpPr>
            <a:endCxn id="2053" idx="1"/>
          </p:cNvCxnSpPr>
          <p:nvPr/>
        </p:nvCxnSpPr>
        <p:spPr bwMode="auto">
          <a:xfrm flipV="1">
            <a:off x="4572000" y="1406436"/>
            <a:ext cx="1872738" cy="1489164"/>
          </a:xfrm>
          <a:prstGeom prst="straightConnector1">
            <a:avLst/>
          </a:prstGeom>
          <a:solidFill>
            <a:schemeClr val="accent1"/>
          </a:solidFill>
          <a:ln w="19050" cap="flat" cmpd="sng" algn="ctr">
            <a:solidFill>
              <a:schemeClr val="tx1"/>
            </a:solidFill>
            <a:prstDash val="solid"/>
            <a:round/>
            <a:headEnd type="triangle" w="med" len="med"/>
            <a:tailEnd type="triangle"/>
          </a:ln>
          <a:effectLst/>
        </p:spPr>
      </p:cxnSp>
      <p:sp>
        <p:nvSpPr>
          <p:cNvPr id="18" name="TextBox 17"/>
          <p:cNvSpPr txBox="1"/>
          <p:nvPr/>
        </p:nvSpPr>
        <p:spPr>
          <a:xfrm>
            <a:off x="4684245" y="1733490"/>
            <a:ext cx="1411755" cy="400110"/>
          </a:xfrm>
          <a:prstGeom prst="rect">
            <a:avLst/>
          </a:prstGeom>
          <a:solidFill>
            <a:schemeClr val="bg1"/>
          </a:solidFill>
        </p:spPr>
        <p:txBody>
          <a:bodyPr wrap="square" rtlCol="0">
            <a:spAutoFit/>
          </a:bodyPr>
          <a:lstStyle/>
          <a:p>
            <a:r>
              <a:rPr lang="en-US" sz="2000" dirty="0"/>
              <a:t>14000 km</a:t>
            </a:r>
          </a:p>
        </p:txBody>
      </p:sp>
    </p:spTree>
    <p:extLst>
      <p:ext uri="{BB962C8B-B14F-4D97-AF65-F5344CB8AC3E}">
        <p14:creationId xmlns:p14="http://schemas.microsoft.com/office/powerpoint/2010/main" val="28805843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938150" y="990600"/>
            <a:ext cx="7824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altLang="en-US" sz="2000" kern="0" dirty="0"/>
              <a:t>You can Remote Login to the Test System PC </a:t>
            </a:r>
          </a:p>
          <a:p>
            <a:r>
              <a:rPr lang="en-US" altLang="en-US" sz="2000" kern="0" dirty="0"/>
              <a:t>LXI Devices on test system share a private LAN with PC</a:t>
            </a:r>
          </a:p>
          <a:p>
            <a:r>
              <a:rPr lang="en-US" altLang="en-US" sz="2000" kern="0" dirty="0"/>
              <a:t>IVI Drivers provide quick access to LXI Device functionality</a:t>
            </a:r>
          </a:p>
          <a:p>
            <a:r>
              <a:rPr lang="en-US" altLang="en-US" sz="2000" kern="0" dirty="0"/>
              <a:t>You can monitor/debug your code via Web Pages</a:t>
            </a:r>
          </a:p>
          <a:p>
            <a:endParaRPr lang="en-US" altLang="en-US" sz="2000" kern="0" dirty="0"/>
          </a:p>
          <a:p>
            <a:pPr marL="0" indent="0">
              <a:buNone/>
            </a:pPr>
            <a:endParaRPr lang="en-US" altLang="en-US" sz="2000" kern="0" dirty="0"/>
          </a:p>
          <a:p>
            <a:pPr marL="0" indent="0">
              <a:buNone/>
            </a:pPr>
            <a:endParaRPr lang="en-US" altLang="en-US" sz="2000" kern="0" dirty="0"/>
          </a:p>
          <a:p>
            <a:pPr marL="0" indent="0">
              <a:buNone/>
            </a:pPr>
            <a:endParaRPr lang="en-US" altLang="en-US" sz="2000" kern="0" dirty="0"/>
          </a:p>
        </p:txBody>
      </p:sp>
      <p:sp>
        <p:nvSpPr>
          <p:cNvPr id="5" name="Title 1"/>
          <p:cNvSpPr>
            <a:spLocks noGrp="1"/>
          </p:cNvSpPr>
          <p:nvPr>
            <p:ph type="title"/>
          </p:nvPr>
        </p:nvSpPr>
        <p:spPr>
          <a:xfrm>
            <a:off x="533400" y="304800"/>
            <a:ext cx="8229600" cy="762000"/>
          </a:xfrm>
        </p:spPr>
        <p:txBody>
          <a:bodyPr/>
          <a:lstStyle/>
          <a:p>
            <a:r>
              <a:rPr lang="en-US" altLang="en-US" sz="2800" dirty="0"/>
              <a:t>Fast development/troubleshooting with LXI</a:t>
            </a:r>
            <a:endParaRPr lang="en-US" altLang="en-US" dirty="0"/>
          </a:p>
        </p:txBody>
      </p:sp>
      <p:sp>
        <p:nvSpPr>
          <p:cNvPr id="3" name="AutoShape 5" descr="Image result for keysight dmm lxi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Image result for keysight dmm lxi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05125"/>
            <a:ext cx="5846307"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05600" y="3477167"/>
            <a:ext cx="1143000" cy="646331"/>
          </a:xfrm>
          <a:prstGeom prst="rect">
            <a:avLst/>
          </a:prstGeom>
          <a:noFill/>
        </p:spPr>
        <p:txBody>
          <a:bodyPr wrap="square" rtlCol="0">
            <a:spAutoFit/>
          </a:bodyPr>
          <a:lstStyle/>
          <a:p>
            <a:r>
              <a:rPr lang="en-US" sz="1800" dirty="0"/>
              <a:t>Test</a:t>
            </a:r>
          </a:p>
          <a:p>
            <a:r>
              <a:rPr lang="en-US" sz="1800" dirty="0"/>
              <a:t>Program</a:t>
            </a:r>
          </a:p>
        </p:txBody>
      </p:sp>
      <p:sp>
        <p:nvSpPr>
          <p:cNvPr id="14" name="TextBox 13"/>
          <p:cNvSpPr txBox="1"/>
          <p:nvPr/>
        </p:nvSpPr>
        <p:spPr>
          <a:xfrm>
            <a:off x="7619999" y="5029200"/>
            <a:ext cx="1314203" cy="646331"/>
          </a:xfrm>
          <a:prstGeom prst="rect">
            <a:avLst/>
          </a:prstGeom>
          <a:noFill/>
        </p:spPr>
        <p:txBody>
          <a:bodyPr wrap="square" rtlCol="0">
            <a:spAutoFit/>
          </a:bodyPr>
          <a:lstStyle/>
          <a:p>
            <a:r>
              <a:rPr lang="en-US" sz="1800" dirty="0"/>
              <a:t>Web Page</a:t>
            </a:r>
          </a:p>
          <a:p>
            <a:r>
              <a:rPr lang="en-US" sz="1800" dirty="0"/>
              <a:t>Switching</a:t>
            </a:r>
          </a:p>
        </p:txBody>
      </p:sp>
      <p:sp>
        <p:nvSpPr>
          <p:cNvPr id="15" name="TextBox 14"/>
          <p:cNvSpPr txBox="1"/>
          <p:nvPr/>
        </p:nvSpPr>
        <p:spPr>
          <a:xfrm>
            <a:off x="90363" y="4123498"/>
            <a:ext cx="1292225" cy="646331"/>
          </a:xfrm>
          <a:prstGeom prst="rect">
            <a:avLst/>
          </a:prstGeom>
          <a:solidFill>
            <a:schemeClr val="bg1"/>
          </a:solidFill>
        </p:spPr>
        <p:txBody>
          <a:bodyPr wrap="square" rtlCol="0">
            <a:spAutoFit/>
          </a:bodyPr>
          <a:lstStyle/>
          <a:p>
            <a:r>
              <a:rPr lang="en-US" sz="1800" dirty="0"/>
              <a:t>Web Page</a:t>
            </a:r>
          </a:p>
          <a:p>
            <a:r>
              <a:rPr lang="en-US" sz="1800" dirty="0"/>
              <a:t>Scope</a:t>
            </a:r>
          </a:p>
        </p:txBody>
      </p:sp>
      <p:cxnSp>
        <p:nvCxnSpPr>
          <p:cNvPr id="8" name="Straight Arrow Connector 7"/>
          <p:cNvCxnSpPr/>
          <p:nvPr/>
        </p:nvCxnSpPr>
        <p:spPr bwMode="auto">
          <a:xfrm flipV="1">
            <a:off x="1066800" y="4306669"/>
            <a:ext cx="533400" cy="32316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7" name="Straight Arrow Connector 16"/>
          <p:cNvCxnSpPr>
            <a:stCxn id="6" idx="1"/>
          </p:cNvCxnSpPr>
          <p:nvPr/>
        </p:nvCxnSpPr>
        <p:spPr bwMode="auto">
          <a:xfrm flipH="1">
            <a:off x="7162800" y="3800333"/>
            <a:ext cx="542800" cy="32316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5105400" y="5190782"/>
            <a:ext cx="2504208" cy="16158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620772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A system consists of multiple LXI Devices…</a:t>
            </a:r>
            <a:endParaRPr lang="en-US" altLang="en-US" dirty="0"/>
          </a:p>
        </p:txBody>
      </p:sp>
      <p:sp>
        <p:nvSpPr>
          <p:cNvPr id="10" name="TextBox 9"/>
          <p:cNvSpPr txBox="1"/>
          <p:nvPr/>
        </p:nvSpPr>
        <p:spPr>
          <a:xfrm>
            <a:off x="914400" y="5980274"/>
            <a:ext cx="7086600" cy="400110"/>
          </a:xfrm>
          <a:prstGeom prst="rect">
            <a:avLst/>
          </a:prstGeom>
          <a:noFill/>
        </p:spPr>
        <p:txBody>
          <a:bodyPr wrap="square" rtlCol="0">
            <a:spAutoFit/>
          </a:bodyPr>
          <a:lstStyle/>
          <a:p>
            <a:r>
              <a:rPr lang="en-US" sz="2000" b="1" dirty="0"/>
              <a:t>…here is one possible configuration.  Are there others?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2433637" cy="414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800"/>
            <a:ext cx="512968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6150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382000" cy="762000"/>
          </a:xfrm>
        </p:spPr>
        <p:txBody>
          <a:bodyPr/>
          <a:lstStyle/>
          <a:p>
            <a:r>
              <a:rPr lang="en-US" altLang="en-US" sz="2800" dirty="0"/>
              <a:t>Multiple configurations to choose</a:t>
            </a:r>
            <a:endParaRPr lang="en-US" altLang="en-US" dirty="0"/>
          </a:p>
        </p:txBody>
      </p:sp>
      <p:pic>
        <p:nvPicPr>
          <p:cNvPr id="8" name="Picture 7"/>
          <p:cNvPicPr>
            <a:picLocks noChangeAspect="1" noChangeArrowheads="1"/>
          </p:cNvPicPr>
          <p:nvPr/>
        </p:nvPicPr>
        <p:blipFill>
          <a:blip r:embed="rId3" cstate="print"/>
          <a:srcRect/>
          <a:stretch>
            <a:fillRect/>
          </a:stretch>
        </p:blipFill>
        <p:spPr bwMode="auto">
          <a:xfrm>
            <a:off x="1200224" y="3255038"/>
            <a:ext cx="3159734" cy="2061409"/>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1061582" y="1081611"/>
            <a:ext cx="3318473" cy="2173427"/>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57800" y="3286020"/>
            <a:ext cx="3581400" cy="2068075"/>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5029200" y="1219200"/>
            <a:ext cx="3140569" cy="1688980"/>
          </a:xfrm>
          <a:prstGeom prst="rect">
            <a:avLst/>
          </a:prstGeom>
          <a:noFill/>
          <a:ln w="9525">
            <a:noFill/>
            <a:miter lim="800000"/>
            <a:headEnd/>
            <a:tailEnd/>
          </a:ln>
        </p:spPr>
      </p:pic>
      <p:sp>
        <p:nvSpPr>
          <p:cNvPr id="12" name="TextBox 11"/>
          <p:cNvSpPr txBox="1"/>
          <p:nvPr/>
        </p:nvSpPr>
        <p:spPr>
          <a:xfrm>
            <a:off x="1059070" y="5580164"/>
            <a:ext cx="7086600" cy="400110"/>
          </a:xfrm>
          <a:prstGeom prst="rect">
            <a:avLst/>
          </a:prstGeom>
          <a:noFill/>
        </p:spPr>
        <p:txBody>
          <a:bodyPr wrap="square" rtlCol="0">
            <a:spAutoFit/>
          </a:bodyPr>
          <a:lstStyle/>
          <a:p>
            <a:r>
              <a:rPr lang="en-US" sz="2000" b="1" dirty="0"/>
              <a:t>…we’ll pick C… a recommended configuration</a:t>
            </a:r>
          </a:p>
        </p:txBody>
      </p:sp>
      <p:pic>
        <p:nvPicPr>
          <p:cNvPr id="4" name="Picture 2" descr="C:\Users\Funovation\AppData\Local\Microsoft\Windows\Temporary Internet Files\Content.IE5\RILJEGBM\medium-Correct-Sign-166.6-3302[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0" y="4953000"/>
            <a:ext cx="389790" cy="492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152" y="1828800"/>
            <a:ext cx="684804" cy="923330"/>
          </a:xfrm>
          <a:prstGeom prst="rect">
            <a:avLst/>
          </a:prstGeom>
          <a:noFill/>
          <a:effectLst>
            <a:outerShdw blurRad="50800" dist="76200" dir="20160000" algn="ctr" rotWithShape="0">
              <a:srgbClr val="000000">
                <a:alpha val="43137"/>
              </a:srgbClr>
            </a:outerShdw>
          </a:effectLst>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4495800" y="1828800"/>
            <a:ext cx="684804" cy="923330"/>
          </a:xfrm>
          <a:prstGeom prst="rect">
            <a:avLst/>
          </a:prstGeom>
          <a:noFill/>
          <a:effectLst>
            <a:outerShdw blurRad="50800" dist="76200" dir="20160000" algn="ctr" rotWithShape="0">
              <a:srgbClr val="000000">
                <a:alpha val="43137"/>
              </a:srgbClr>
            </a:outerShdw>
          </a:effectLst>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p>
        </p:txBody>
      </p:sp>
      <p:sp>
        <p:nvSpPr>
          <p:cNvPr id="14" name="Rectangle 13"/>
          <p:cNvSpPr/>
          <p:nvPr/>
        </p:nvSpPr>
        <p:spPr>
          <a:xfrm>
            <a:off x="464152" y="3858392"/>
            <a:ext cx="684804" cy="923330"/>
          </a:xfrm>
          <a:prstGeom prst="rect">
            <a:avLst/>
          </a:prstGeom>
          <a:noFill/>
          <a:effectLst>
            <a:outerShdw blurRad="50800" dist="76200" dir="20160000" algn="ctr" rotWithShape="0">
              <a:srgbClr val="000000">
                <a:alpha val="43137"/>
              </a:srgbClr>
            </a:outerShdw>
          </a:effectLst>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15" name="Rectangle 14"/>
          <p:cNvSpPr/>
          <p:nvPr/>
        </p:nvSpPr>
        <p:spPr>
          <a:xfrm>
            <a:off x="4498486" y="3824077"/>
            <a:ext cx="684804" cy="923330"/>
          </a:xfrm>
          <a:prstGeom prst="rect">
            <a:avLst/>
          </a:prstGeom>
          <a:noFill/>
          <a:effectLst>
            <a:outerShdw blurRad="50800" dist="76200" dir="20160000" algn="ctr" rotWithShape="0">
              <a:srgbClr val="000000">
                <a:alpha val="43137"/>
              </a:srgbClr>
            </a:outerShdw>
          </a:effectLst>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p>
        </p:txBody>
      </p:sp>
    </p:spTree>
    <p:extLst>
      <p:ext uri="{BB962C8B-B14F-4D97-AF65-F5344CB8AC3E}">
        <p14:creationId xmlns:p14="http://schemas.microsoft.com/office/powerpoint/2010/main" val="5564141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48090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3400" y="304800"/>
            <a:ext cx="8229600" cy="762000"/>
          </a:xfrm>
        </p:spPr>
        <p:txBody>
          <a:bodyPr/>
          <a:lstStyle/>
          <a:p>
            <a:r>
              <a:rPr lang="en-US" altLang="en-US" sz="2800" dirty="0"/>
              <a:t>Get Ready – What do you need?</a:t>
            </a:r>
            <a:endParaRPr lang="en-US" altLang="en-US" dirty="0"/>
          </a:p>
        </p:txBody>
      </p:sp>
      <p:sp>
        <p:nvSpPr>
          <p:cNvPr id="7" name="TextBox 6"/>
          <p:cNvSpPr txBox="1"/>
          <p:nvPr/>
        </p:nvSpPr>
        <p:spPr>
          <a:xfrm>
            <a:off x="4952144" y="4154031"/>
            <a:ext cx="3887056" cy="2246769"/>
          </a:xfrm>
          <a:prstGeom prst="rect">
            <a:avLst/>
          </a:prstGeom>
          <a:noFill/>
        </p:spPr>
        <p:txBody>
          <a:bodyPr wrap="square" rtlCol="0">
            <a:spAutoFit/>
          </a:bodyPr>
          <a:lstStyle/>
          <a:p>
            <a:r>
              <a:rPr lang="en-US" sz="2000" b="1" dirty="0"/>
              <a:t>What you need</a:t>
            </a:r>
          </a:p>
          <a:p>
            <a:pPr marL="342900" indent="-342900">
              <a:buFont typeface="Arial" panose="020B0604020202020204" pitchFamily="34" charset="0"/>
              <a:buChar char="•"/>
            </a:pPr>
            <a:r>
              <a:rPr lang="en-US" sz="2000" dirty="0"/>
              <a:t>Computer with two LAN Ports</a:t>
            </a:r>
          </a:p>
          <a:p>
            <a:pPr marL="342900" indent="-342900">
              <a:buFont typeface="Arial" panose="020B0604020202020204" pitchFamily="34" charset="0"/>
              <a:buChar char="•"/>
            </a:pPr>
            <a:r>
              <a:rPr lang="en-US" sz="2000" dirty="0"/>
              <a:t>LAN Switch with 8-16 ports</a:t>
            </a:r>
          </a:p>
          <a:p>
            <a:pPr marL="342900" indent="-342900">
              <a:buFont typeface="Arial" panose="020B0604020202020204" pitchFamily="34" charset="0"/>
              <a:buChar char="•"/>
            </a:pPr>
            <a:r>
              <a:rPr lang="en-US" sz="2000" dirty="0"/>
              <a:t>LAN cables</a:t>
            </a:r>
          </a:p>
          <a:p>
            <a:pPr marL="342900" indent="-342900">
              <a:buFont typeface="Arial" panose="020B0604020202020204" pitchFamily="34" charset="0"/>
              <a:buChar char="•"/>
            </a:pPr>
            <a:r>
              <a:rPr lang="en-US" sz="2000" dirty="0"/>
              <a:t>Your LXI Devices</a:t>
            </a:r>
          </a:p>
          <a:p>
            <a:pPr marL="342900" indent="-342900">
              <a:buFont typeface="Arial" panose="020B0604020202020204" pitchFamily="34" charset="0"/>
              <a:buChar char="•"/>
            </a:pPr>
            <a:r>
              <a:rPr lang="en-US" sz="2000" dirty="0"/>
              <a:t>VISA I/O Library</a:t>
            </a:r>
          </a:p>
          <a:p>
            <a:pPr marL="342900" indent="-342900">
              <a:buFont typeface="Arial" panose="020B0604020202020204" pitchFamily="34" charset="0"/>
              <a:buChar char="•"/>
            </a:pPr>
            <a:r>
              <a:rPr lang="en-US" sz="2000" dirty="0"/>
              <a:t>LXI Discovery Tool</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056" y="464317"/>
            <a:ext cx="2209800" cy="297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2992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304800"/>
            <a:ext cx="8229600" cy="762000"/>
          </a:xfrm>
        </p:spPr>
        <p:txBody>
          <a:bodyPr/>
          <a:lstStyle/>
          <a:p>
            <a:r>
              <a:rPr lang="en-US" altLang="en-US" sz="2800" dirty="0"/>
              <a:t>This is simple…</a:t>
            </a:r>
            <a:endParaRPr lang="en-US" altLang="en-US" dirty="0"/>
          </a:p>
        </p:txBody>
      </p:sp>
      <p:sp>
        <p:nvSpPr>
          <p:cNvPr id="40" name="TextBox 39"/>
          <p:cNvSpPr txBox="1"/>
          <p:nvPr/>
        </p:nvSpPr>
        <p:spPr>
          <a:xfrm>
            <a:off x="5486399" y="1219200"/>
            <a:ext cx="3505201" cy="2554545"/>
          </a:xfrm>
          <a:prstGeom prst="rect">
            <a:avLst/>
          </a:prstGeom>
          <a:noFill/>
        </p:spPr>
        <p:txBody>
          <a:bodyPr wrap="square" rtlCol="0">
            <a:spAutoFit/>
          </a:bodyPr>
          <a:lstStyle/>
          <a:p>
            <a:r>
              <a:rPr lang="en-US" sz="2000" b="1" dirty="0"/>
              <a:t>What happens?</a:t>
            </a:r>
          </a:p>
          <a:p>
            <a:pPr marL="342900" indent="-342900">
              <a:buFont typeface="Arial" panose="020B0604020202020204" pitchFamily="34" charset="0"/>
              <a:buChar char="•"/>
            </a:pPr>
            <a:r>
              <a:rPr lang="en-US" sz="2000" dirty="0"/>
              <a:t>Computer and LXI Device ask DHCP Server for IP address</a:t>
            </a:r>
          </a:p>
          <a:p>
            <a:pPr marL="342900" indent="-342900">
              <a:buFont typeface="Arial" panose="020B0604020202020204" pitchFamily="34" charset="0"/>
              <a:buChar char="•"/>
            </a:pPr>
            <a:r>
              <a:rPr lang="en-US" sz="2000" dirty="0"/>
              <a:t>That DHCP Server provides a wonderful connection experience</a:t>
            </a:r>
          </a:p>
          <a:p>
            <a:endParaRPr lang="en-US" sz="2000" dirty="0"/>
          </a:p>
        </p:txBody>
      </p:sp>
      <p:sp>
        <p:nvSpPr>
          <p:cNvPr id="7" name="TextBox 6"/>
          <p:cNvSpPr txBox="1"/>
          <p:nvPr/>
        </p:nvSpPr>
        <p:spPr>
          <a:xfrm>
            <a:off x="2057400" y="5502105"/>
            <a:ext cx="6096000" cy="400110"/>
          </a:xfrm>
          <a:prstGeom prst="rect">
            <a:avLst/>
          </a:prstGeom>
          <a:noFill/>
        </p:spPr>
        <p:txBody>
          <a:bodyPr wrap="square" rtlCol="0">
            <a:spAutoFit/>
          </a:bodyPr>
          <a:lstStyle/>
          <a:p>
            <a:r>
              <a:rPr lang="en-US" sz="2000" b="1" dirty="0"/>
              <a:t>…but, there are challenges for a Test System</a:t>
            </a:r>
          </a:p>
        </p:txBody>
      </p:sp>
      <p:grpSp>
        <p:nvGrpSpPr>
          <p:cNvPr id="4" name="Group 3"/>
          <p:cNvGrpSpPr/>
          <p:nvPr/>
        </p:nvGrpSpPr>
        <p:grpSpPr>
          <a:xfrm>
            <a:off x="838200" y="1371600"/>
            <a:ext cx="4648200" cy="4130505"/>
            <a:chOff x="838200" y="1371600"/>
            <a:chExt cx="4648200" cy="4130505"/>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848"/>
            <a:stretch/>
          </p:blipFill>
          <p:spPr bwMode="auto">
            <a:xfrm>
              <a:off x="838200" y="1371600"/>
              <a:ext cx="4553197" cy="41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4171950" y="1591235"/>
              <a:ext cx="1314450" cy="711349"/>
            </a:xfrm>
            <a:prstGeom prst="rect">
              <a:avLst/>
            </a:prstGeom>
          </p:spPr>
        </p:pic>
      </p:grpSp>
    </p:spTree>
    <p:extLst>
      <p:ext uri="{BB962C8B-B14F-4D97-AF65-F5344CB8AC3E}">
        <p14:creationId xmlns:p14="http://schemas.microsoft.com/office/powerpoint/2010/main" val="55641418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56&quot;&gt;&lt;/object&gt;&lt;object type=&quot;2&quot; unique_id=&quot;10057&quot;&gt;&lt;object type=&quot;3&quot; unique_id=&quot;10058&quot;&gt;&lt;property id=&quot;20148&quot; value=&quot;5&quot;/&gt;&lt;property id=&quot;20300&quot; value=&quot;Slide 1 - &amp;quot;State of the LXI Consortium&amp;quot;&quot;/&gt;&lt;property id=&quot;20307&quot; value=&quot;256&quot;/&gt;&lt;/object&gt;&lt;object type=&quot;3&quot; unique_id=&quot;10059&quot;&gt;&lt;property id=&quot;20148&quot; value=&quot;5&quot;/&gt;&lt;property id=&quot;20300&quot; value=&quot;Slide 2 - &amp;quot;Topics&amp;quot;&quot;/&gt;&lt;property id=&quot;20307&quot; value=&quot;257&quot;/&gt;&lt;/object&gt;&lt;object type=&quot;3&quot; unique_id=&quot;10132&quot;&gt;&lt;property id=&quot;20148&quot; value=&quot;5&quot;/&gt;&lt;property id=&quot;20300&quot; value=&quot;Slide 3 - &amp;quot;New Products&amp;quot;&quot;/&gt;&lt;property id=&quot;20307&quot; value=&quot;258&quot;/&gt;&lt;/object&gt;&lt;object type=&quot;3&quot; unique_id=&quot;10133&quot;&gt;&lt;property id=&quot;20148&quot; value=&quot;5&quot;/&gt;&lt;property id=&quot;20300&quot; value=&quot;Slide 5 - &amp;quot;New Members, Universities&amp;quot;&quot;/&gt;&lt;property id=&quot;20307&quot; value=&quot;259&quot;/&gt;&lt;/object&gt;&lt;object type=&quot;3&quot; unique_id=&quot;10134&quot;&gt;&lt;property id=&quot;20148&quot; value=&quot;5&quot;/&gt;&lt;property id=&quot;20300&quot; value=&quot;Slide 6 - &amp;quot;New Test House&amp;quot;&quot;/&gt;&lt;property id=&quot;20307&quot; value=&quot;260&quot;/&gt;&lt;/object&gt;&lt;object type=&quot;3&quot; unique_id=&quot;10135&quot;&gt;&lt;property id=&quot;20148&quot; value=&quot;5&quot;/&gt;&lt;property id=&quot;20300&quot; value=&quot;Slide 7 - &amp;quot;Transition to LXI Rev 1.3&amp;quot;&quot;/&gt;&lt;property id=&quot;20307&quot; value=&quot;261&quot;/&gt;&lt;/object&gt;&lt;object type=&quot;3&quot; unique_id=&quot;10136&quot;&gt;&lt;property id=&quot;20148&quot; value=&quot;5&quot;/&gt;&lt;property id=&quot;20300&quot; value=&quot;Slide 8 - &amp;quot;Key Activities&amp;quot;&quot;/&gt;&lt;property id=&quot;20307&quot; value=&quot;262&quot;/&gt;&lt;/object&gt;&lt;object type=&quot;3&quot; unique_id=&quot;10137&quot;&gt;&lt;property id=&quot;20148&quot; value=&quot;5&quot;/&gt;&lt;property id=&quot;20300&quot; value=&quot;Slide 4&quot;/&gt;&lt;property id=&quot;20307&quot; value=&quot;264&quot;/&gt;&lt;/object&gt;&lt;object type=&quot;3&quot; unique_id=&quot;10148&quot;&gt;&lt;property id=&quot;20148&quot; value=&quot;5&quot;/&gt;&lt;property id=&quot;20300&quot; value=&quot;Slide 9 - &amp;quot;Up Next . . .&amp;quot;&quot;/&gt;&lt;property id=&quot;20307&quot; value=&quot;265&quot;/&gt;&lt;/object&gt;&lt;object type=&quot;3&quot; unique_id=&quot;10952&quot;&gt;&lt;property id=&quot;20148&quot; value=&quot;5&quot;/&gt;&lt;property id=&quot;20300&quot; value=&quot;Slide 10 - &amp;quot;Why Ethernet? Why LXI?&amp;quot;&quot;/&gt;&lt;property id=&quot;20307&quot; value=&quot;266&quot;/&gt;&lt;/object&gt;&lt;object type=&quot;3&quot; unique_id=&quot;10953&quot;&gt;&lt;property id=&quot;20148&quot; value=&quot;5&quot;/&gt;&lt;property id=&quot;20300&quot; value=&quot;Slide 11 - &amp;quot;Why LXI in Advanced Test Systems?&amp;quot;&quot;/&gt;&lt;property id=&quot;20307&quot; value=&quot;267&quot;/&gt;&lt;/object&gt;&lt;object type=&quot;3&quot; unique_id=&quot;10954&quot;&gt;&lt;property id=&quot;20148&quot; value=&quot;5&quot;/&gt;&lt;property id=&quot;20300&quot; value=&quot;Slide 12 - &amp;quot;Why Ethernet for ATE Systems?&amp;quot;&quot;/&gt;&lt;property id=&quot;20307&quot; value=&quot;268&quot;/&gt;&lt;/object&gt;&lt;object type=&quot;3&quot; unique_id=&quot;10955&quot;&gt;&lt;property id=&quot;20148&quot; value=&quot;5&quot;/&gt;&lt;property id=&quot;20300&quot; value=&quot;Slide 13 - &amp;quot;Why Ethernet for ATE Systems?&amp;#x0D;&amp;#x0A;Stability&amp;quot;&quot;/&gt;&lt;property id=&quot;20307&quot; value=&quot;269&quot;/&gt;&lt;/object&gt;&lt;object type=&quot;3&quot; unique_id=&quot;10956&quot;&gt;&lt;property id=&quot;20148&quot; value=&quot;5&quot;/&gt;&lt;property id=&quot;20300&quot; value=&quot;Slide 14 - &amp;quot;Why Ethernet for ATE Systems?&amp;#x0D;&amp;#x0A;Flexibility&amp;quot;&quot;/&gt;&lt;property id=&quot;20307&quot; value=&quot;270&quot;/&gt;&lt;/object&gt;&lt;object type=&quot;3&quot; unique_id=&quot;10957&quot;&gt;&lt;property id=&quot;20148&quot; value=&quot;5&quot;/&gt;&lt;property id=&quot;20300&quot; value=&quot;Slide 15 - &amp;quot;Why Ethernet for ATE Systems?&amp;#x0D;&amp;#x0A;Leverage the Telecom Wave&amp;quot;&quot;/&gt;&lt;property id=&quot;20307&quot; value=&quot;271&quot;/&gt;&lt;/object&gt;&lt;object type=&quot;3&quot; unique_id=&quot;10958&quot;&gt;&lt;property id=&quot;20148&quot; value=&quot;5&quot;/&gt;&lt;property id=&quot;20300&quot; value=&quot;Slide 16 - &amp;quot;Why Ethernet for ATE Systems?&amp;#x0D;&amp;#x0A;Reduce Interconnect Costs&amp;quot;&quot;/&gt;&lt;property id=&quot;20307&quot; value=&quot;272&quot;/&gt;&lt;/object&gt;&lt;object type=&quot;3&quot; unique_id=&quot;10959&quot;&gt;&lt;property id=&quot;20148&quot; value=&quot;5&quot;/&gt;&lt;property id=&quot;20300&quot; value=&quot;Slide 17 - &amp;quot;You Need More Than Just Ethernet&amp;quot;&quot;/&gt;&lt;property id=&quot;20307&quot; value=&quot;273&quot;/&gt;&lt;/object&gt;&lt;object type=&quot;3&quot; unique_id=&quot;10960&quot;&gt;&lt;property id=&quot;20148&quot; value=&quot;5&quot;/&gt;&lt;property id=&quot;20300&quot; value=&quot;Slide 18 - &amp;quot;Hundreds of LAN Options…&amp;quot;&quot;/&gt;&lt;property id=&quot;20307&quot; value=&quot;274&quot;/&gt;&lt;/object&gt;&lt;object type=&quot;3&quot; unique_id=&quot;10961&quot;&gt;&lt;property id=&quot;20148&quot; value=&quot;5&quot;/&gt;&lt;property id=&quot;20300&quot; value=&quot;Slide 19 - &amp;quot;LXI extends Ethernet to T&amp;amp;M&amp;quot;&quot;/&gt;&lt;property id=&quot;20307&quot; value=&quot;275&quot;/&gt;&lt;/object&gt;&lt;object type=&quot;3&quot; unique_id=&quot;10962&quot;&gt;&lt;property id=&quot;20148&quot; value=&quot;5&quot;/&gt;&lt;property id=&quot;20300&quot; value=&quot;Slide 20 - &amp;quot;LXI Complements Existing T&amp;amp;M Systems&amp;quot;&quot;/&gt;&lt;property id=&quot;20307&quot; value=&quot;276&quot;/&gt;&lt;/object&gt;&lt;object type=&quot;3&quot; unique_id=&quot;10963&quot;&gt;&lt;property id=&quot;20148&quot; value=&quot;5&quot;/&gt;&lt;property id=&quot;20300&quot; value=&quot;Slide 21 - &amp;quot;LXI Goes Beyond Basic Connectivity&amp;quot;&quot;/&gt;&lt;property id=&quot;20307&quot; value=&quot;277&quot;/&gt;&lt;/object&gt;&lt;object type=&quot;3&quot; unique_id=&quot;10964&quot;&gt;&lt;property id=&quot;20148&quot; value=&quot;5&quot;/&gt;&lt;property id=&quot;20300&quot; value=&quot;Slide 22 - &amp;quot;Things We’ve Learned&amp;quot;&quot;/&gt;&lt;property id=&quot;20307&quot; value=&quot;278&quot;/&gt;&lt;/object&gt;&lt;object type=&quot;3&quot; unique_id=&quot;10965&quot;&gt;&lt;property id=&quot;20148&quot; value=&quot;5&quot;/&gt;&lt;property id=&quot;20300&quot; value=&quot;Slide 23 - &amp;quot;LXI Is Part of an Advanced Test System&amp;quot;&quot;/&gt;&lt;property id=&quot;20307&quot; value=&quot;279&quot;/&gt;&lt;/object&gt;&lt;object type=&quot;3&quot; unique_id=&quot;10966&quot;&gt;&lt;property id=&quot;20148&quot; value=&quot;5&quot;/&gt;&lt;property id=&quot;20300&quot; value=&quot;Slide 24 - &amp;quot;Up Next. . .&amp;quot;&quot;/&gt;&lt;property id=&quot;20307&quot; value=&quot;280&quot;/&gt;&lt;/object&gt;&lt;object type=&quot;3&quot; unique_id=&quot;10967&quot;&gt;&lt;property id=&quot;20148&quot; value=&quot;5&quot;/&gt;&lt;property id=&quot;20300&quot; value=&quot;Slide 25 - &amp;quot;Introducing LXI to Your IT Department&amp;#x0D;&amp;#x0A;&amp;#x0D;&amp;#x0A;Bob Stasonis – Pickering Interfaces&amp;#x0D;&amp;#x0A;LXI Board of Directors&amp;#x0D;&amp;#x0A;Bob.Stasonis@pic&quot;/&gt;&lt;property id=&quot;20307&quot; value=&quot;281&quot;/&gt;&lt;/object&gt;&lt;object type=&quot;3&quot; unique_id=&quot;10968&quot;&gt;&lt;property id=&quot;20148&quot; value=&quot;5&quot;/&gt;&lt;property id=&quot;20300&quot; value=&quot;Slide 26 - &amp;quot;Topics&amp;quot;&quot;/&gt;&lt;property id=&quot;20307&quot; value=&quot;282&quot;/&gt;&lt;/object&gt;&lt;object type=&quot;3&quot; unique_id=&quot;10969&quot;&gt;&lt;property id=&quot;20148&quot; value=&quot;5&quot;/&gt;&lt;property id=&quot;20300&quot; value=&quot;Slide 27 - &amp;quot;The World of IT&amp;quot;&quot;/&gt;&lt;property id=&quot;20307&quot; value=&quot;283&quot;/&gt;&lt;/object&gt;&lt;object type=&quot;3&quot; unique_id=&quot;10970&quot;&gt;&lt;property id=&quot;20148&quot; value=&quot;5&quot;/&gt;&lt;property id=&quot;20300&quot; value=&quot;Slide 28 - &amp;quot;That Was Then…&amp;quot;&quot;/&gt;&lt;property id=&quot;20307&quot; value=&quot;284&quot;/&gt;&lt;/object&gt;&lt;object type=&quot;3&quot; unique_id=&quot;10971&quot;&gt;&lt;property id=&quot;20148&quot; value=&quot;5&quot;/&gt;&lt;property id=&quot;20300&quot; value=&quot;Slide 29 - &amp;quot;This is Now…&amp;quot;&quot;/&gt;&lt;property id=&quot;20307&quot; value=&quot;285&quot;/&gt;&lt;/object&gt;&lt;object type=&quot;3&quot; unique_id=&quot;10972&quot;&gt;&lt;property id=&quot;20148&quot; value=&quot;5&quot;/&gt;&lt;property id=&quot;20300&quot; value=&quot;Slide 30 - &amp;quot;LXI and Networking&amp;quot;&quot;/&gt;&lt;property id=&quot;20307&quot; value=&quot;286&quot;/&gt;&lt;/object&gt;&lt;object type=&quot;3&quot; unique_id=&quot;10973&quot;&gt;&lt;property id=&quot;20148&quot; value=&quot;5&quot;/&gt;&lt;property id=&quot;20300&quot; value=&quot;Slide 31 - &amp;quot;Example of Things Gone Wrong&amp;quot;&quot;/&gt;&lt;property id=&quot;20307&quot; value=&quot;287&quot;/&gt;&lt;/object&gt;&lt;object type=&quot;3&quot; unique_id=&quot;10974&quot;&gt;&lt;property id=&quot;20148&quot; value=&quot;5&quot;/&gt;&lt;property id=&quot;20300&quot; value=&quot;Slide 32 - &amp;quot;&amp;amp;#x09;&amp;quot;&quot;/&gt;&lt;property id=&quot;20307&quot; value=&quot;288&quot;/&gt;&lt;/object&gt;&lt;object type=&quot;3&quot; unique_id=&quot;10975&quot;&gt;&lt;property id=&quot;20148&quot; value=&quot;5&quot;/&gt;&lt;property id=&quot;20300&quot; value=&quot;Slide 33 - &amp;quot;&amp;amp;#x09;&amp;quot;&quot;/&gt;&lt;property id=&quot;20307&quot; value=&quot;289&quot;/&gt;&lt;/object&gt;&lt;object type=&quot;3&quot; unique_id=&quot;10976&quot;&gt;&lt;property id=&quot;20148&quot; value=&quot;5&quot;/&gt;&lt;property id=&quot;20300&quot; value=&quot;Slide 34 - &amp;quot;&amp;amp;#x09;&amp;quot;&quot;/&gt;&lt;property id=&quot;20307&quot; value=&quot;290&quot;/&gt;&lt;/object&gt;&lt;object type=&quot;3&quot; unique_id=&quot;10977&quot;&gt;&lt;property id=&quot;20148&quot; value=&quot;5&quot;/&gt;&lt;property id=&quot;20300&quot; value=&quot;Slide 35 - &amp;quot;&amp;amp;#x09;&amp;quot;&quot;/&gt;&lt;property id=&quot;20307&quot; value=&quot;291&quot;/&gt;&lt;/object&gt;&lt;object type=&quot;3&quot; unique_id=&quot;10978&quot;&gt;&lt;property id=&quot;20148&quot; value=&quot;5&quot;/&gt;&lt;property id=&quot;20300&quot; value=&quot;Slide 36 - &amp;quot;Early Involvement with IT&amp;quot;&quot;/&gt;&lt;property id=&quot;20307&quot; value=&quot;292&quot;/&gt;&lt;/object&gt;&lt;object type=&quot;3&quot; unique_id=&quot;10979&quot;&gt;&lt;property id=&quot;20148&quot; value=&quot;5&quot;/&gt;&lt;property id=&quot;20300&quot; value=&quot;Slide 37 - &amp;quot;Early Involvement with IT&amp;quot;&quot;/&gt;&lt;property id=&quot;20307&quot; value=&quot;293&quot;/&gt;&lt;/object&gt;&lt;object type=&quot;3&quot; unique_id=&quot;10980&quot;&gt;&lt;property id=&quot;20148&quot; value=&quot;5&quot;/&gt;&lt;property id=&quot;20300&quot; value=&quot;Slide 38 - &amp;quot;Network Security&amp;quot;&quot;/&gt;&lt;property id=&quot;20307&quot; value=&quot;294&quot;/&gt;&lt;/object&gt;&lt;object type=&quot;3&quot; unique_id=&quot;10981&quot;&gt;&lt;property id=&quot;20148&quot; value=&quot;5&quot;/&gt;&lt;property id=&quot;20300&quot; value=&quot;Slide 39 - &amp;quot;Conclusions&amp;quot;&quot;/&gt;&lt;property id=&quot;20307&quot; value=&quot;295&quot;/&gt;&lt;/object&gt;&lt;object type=&quot;3&quot; unique_id=&quot;10982&quot;&gt;&lt;property id=&quot;20148&quot; value=&quot;5&quot;/&gt;&lt;property id=&quot;20300&quot; value=&quot;Slide 40 - &amp;quot;Next Up . . .&amp;quot;&quot;/&gt;&lt;property id=&quot;20307&quot; value=&quot;296&quot;/&gt;&lt;/object&gt;&lt;object type=&quot;3&quot; unique_id=&quot;10983&quot;&gt;&lt;property id=&quot;20148&quot; value=&quot;5&quot;/&gt;&lt;property id=&quot;20300&quot; value=&quot;Slide 41 - &amp;quot;LXI Instrument Connections&amp;#x0D;&amp;#x0A;&amp;quot;&quot;/&gt;&lt;property id=&quot;20307&quot; value=&quot;297&quot;/&gt;&lt;/object&gt;&lt;object type=&quot;3&quot; unique_id=&quot;10984&quot;&gt;&lt;property id=&quot;20148&quot; value=&quot;5&quot;/&gt;&lt;property id=&quot;20300&quot; value=&quot;Slide 42 - &amp;quot;What is LXI?&amp;quot;&quot;/&gt;&lt;property id=&quot;20307&quot; value=&quot;298&quot;/&gt;&lt;/object&gt;&lt;object type=&quot;3&quot; unique_id=&quot;10985&quot;&gt;&lt;property id=&quot;20148&quot; value=&quot;5&quot;/&gt;&lt;property id=&quot;20300&quot; value=&quot;Slide 43 - &amp;quot;What Separates a LAN Instrument from an LXI Instrument?&amp;quot;&quot;/&gt;&lt;property id=&quot;20307&quot; value=&quot;299&quot;/&gt;&lt;/object&gt;&lt;object type=&quot;3&quot; unique_id=&quot;10986&quot;&gt;&lt;property id=&quot;20148&quot; value=&quot;5&quot;/&gt;&lt;property id=&quot;20300&quot; value=&quot;Slide 44 - &amp;quot;LXI Advantages&amp;#x0D;&amp;#x0A;“It’s About Your Time”&amp;quot;&quot;/&gt;&lt;property id=&quot;20307&quot; value=&quot;300&quot;/&gt;&lt;/object&gt;&lt;object type=&quot;3&quot; unique_id=&quot;10987&quot;&gt;&lt;property id=&quot;20148&quot; value=&quot;5&quot;/&gt;&lt;property id=&quot;20300&quot; value=&quot;Slide 45 - &amp;quot;A Recommended Configuration for Setup:&amp;#x0D;&amp;#x0A;That should not upset your I.T. department!&amp;quot;&quot;/&gt;&lt;property id=&quot;20307&quot; value=&quot;301&quot;/&gt;&lt;/object&gt;&lt;object type=&quot;3&quot; unique_id=&quot;10988&quot;&gt;&lt;property id=&quot;20148&quot; value=&quot;5&quot;/&gt;&lt;property id=&quot;20300&quot; value=&quot;Slide 46 - &amp;quot;Why Use a Router?&amp;quot;&quot;/&gt;&lt;property id=&quot;20307&quot; value=&quot;302&quot;/&gt;&lt;/object&gt;&lt;object type=&quot;3&quot; unique_id=&quot;10989&quot;&gt;&lt;property id=&quot;20148&quot; value=&quot;5&quot;/&gt;&lt;property id=&quot;20300&quot; value=&quot;Slide 47 - &amp;quot;Building an ATE System–What You’ll Need:&amp;quot;&quot;/&gt;&lt;property id=&quot;20307&quot; value=&quot;303&quot;/&gt;&lt;/object&gt;&lt;object type=&quot;3&quot; unique_id=&quot;10990&quot;&gt;&lt;property id=&quot;20148&quot; value=&quot;5&quot;/&gt;&lt;property id=&quot;20300&quot; value=&quot;Slide 48 - &amp;quot;Steps to Connect and Configure &amp;#x0D;&amp;#x0A;Your System&amp;quot;&quot;/&gt;&lt;property id=&quot;20307&quot; value=&quot;304&quot;/&gt;&lt;/object&gt;&lt;object type=&quot;3&quot; unique_id=&quot;10991&quot;&gt;&lt;property id=&quot;20148&quot; value=&quot;5&quot;/&gt;&lt;property id=&quot;20300&quot; value=&quot;Slide 49 - &amp;quot;Setting Up Port Forwarding on a &amp;#x0D;&amp;#x0A;D-Link DI-624&amp;quot;&quot;/&gt;&lt;property id=&quot;20307&quot; value=&quot;305&quot;/&gt;&lt;/object&gt;&lt;object type=&quot;3&quot; unique_id=&quot;10992&quot;&gt;&lt;property id=&quot;20148&quot; value=&quot;5&quot;/&gt;&lt;property id=&quot;20300&quot; value=&quot;Slide 50 - &amp;quot;What Kind of Router Should You Use?&amp;quot;&quot;/&gt;&lt;property id=&quot;20307&quot; value=&quot;306&quot;/&gt;&lt;/object&gt;&lt;object type=&quot;3&quot; unique_id=&quot;10993&quot;&gt;&lt;property id=&quot;20148&quot; value=&quot;5&quot;/&gt;&lt;property id=&quot;20300&quot; value=&quot;Slide 51 - &amp;quot;Configuring Instruments:&amp;quot;&quot;/&gt;&lt;property id=&quot;20307&quot; value=&quot;307&quot;/&gt;&lt;/object&gt;&lt;object type=&quot;3&quot; unique_id=&quot;10994&quot;&gt;&lt;property id=&quot;20148&quot; value=&quot;5&quot;/&gt;&lt;property id=&quot;20300&quot; value=&quot;Slide 52 - &amp;quot;Setting the Alias Function in Agilent IO Libraries&amp;quot;&quot;/&gt;&lt;property id=&quot;20307&quot; value=&quot;308&quot;/&gt;&lt;/object&gt;&lt;object type=&quot;3&quot; unique_id=&quot;10995&quot;&gt;&lt;property id=&quot;20148&quot; value=&quot;5&quot;/&gt;&lt;property id=&quot;20300&quot; value=&quot;Slide 53 - &amp;quot;Integrating Your Existing Equipment&amp;quot;&quot;/&gt;&lt;property id=&quot;20307&quot; value=&quot;309&quot;/&gt;&lt;/object&gt;&lt;object type=&quot;3&quot; unique_id=&quot;10996&quot;&gt;&lt;property id=&quot;20148&quot; value=&quot;5&quot;/&gt;&lt;property id=&quot;20300&quot; value=&quot;Slide 54 - &amp;quot;Connecting Non-LAN Equipment&amp;quot;&quot;/&gt;&lt;property id=&quot;20307&quot; value=&quot;310&quot;/&gt;&lt;/object&gt;&lt;object type=&quot;3&quot; unique_id=&quot;10997&quot;&gt;&lt;property id=&quot;20148&quot; value=&quot;5&quot;/&gt;&lt;property id=&quot;20300&quot; value=&quot;Slide 55 - &amp;quot;Compatibility Modes Make Conversion from  GPIB Instruments to LAN Simple&amp;quot;&quot;/&gt;&lt;property id=&quot;20307&quot; value=&quot;311&quot;/&gt;&lt;/object&gt;&lt;object type=&quot;3&quot; unique_id=&quot;10998&quot;&gt;&lt;property id=&quot;20148&quot; value=&quot;5&quot;/&gt;&lt;property id=&quot;20300&quot; value=&quot;Slide 56 - &amp;quot;Software Migration: GPIB to LXI Example&amp;quot;&quot;/&gt;&lt;property id=&quot;20307&quot; value=&quot;312&quot;/&gt;&lt;/object&gt;&lt;object type=&quot;3&quot; unique_id=&quot;10999&quot;&gt;&lt;property id=&quot;20148&quot; value=&quot;5&quot;/&gt;&lt;property id=&quot;20300&quot; value=&quot;Slide 57 - &amp;quot;Software Migration Using IVI Drivers…&amp;quot;&quot;/&gt;&lt;property id=&quot;20307&quot; value=&quot;313&quot;/&gt;&lt;/object&gt;&lt;object type=&quot;3&quot; unique_id=&quot;11000&quot;&gt;&lt;property id=&quot;20148&quot; value=&quot;5&quot;/&gt;&lt;property id=&quot;20300&quot; value=&quot;Slide 58 - &amp;quot;LXI Network Topologies&amp;quot;&quot;/&gt;&lt;property id=&quot;20307&quot; value=&quot;314&quot;/&gt;&lt;/object&gt;&lt;object type=&quot;3&quot; unique_id=&quot;11001&quot;&gt;&lt;property id=&quot;20148&quot; value=&quot;5&quot;/&gt;&lt;property id=&quot;20300&quot; value=&quot;Slide 59 - &amp;quot;Additional Information&amp;quot;&quot;/&gt;&lt;property id=&quot;20307&quot; value=&quot;315&quot;/&gt;&lt;/object&gt;&lt;object type=&quot;3&quot; unique_id=&quot;11002&quot;&gt;&lt;property id=&quot;20148&quot; value=&quot;5&quot;/&gt;&lt;property id=&quot;20300&quot; value=&quot;Slide 60 - &amp;quot;Next Up. . .&amp;quot;&quot;/&gt;&lt;property id=&quot;20307&quot; value=&quot;316&quot;/&gt;&lt;/object&gt;&lt;object type=&quot;3&quot; unique_id=&quot;11003&quot;&gt;&lt;property id=&quot;20148&quot; value=&quot;5&quot;/&gt;&lt;property id=&quot;20300&quot; value=&quot;Slide 61 - &amp;quot;Taking LXI to the Next Level&amp;quot;&quot;/&gt;&lt;property id=&quot;20307&quot; value=&quot;317&quot;/&gt;&lt;/object&gt;&lt;object type=&quot;3&quot; unique_id=&quot;11004&quot;&gt;&lt;property id=&quot;20148&quot; value=&quot;5&quot;/&gt;&lt;property id=&quot;20300&quot; value=&quot;Slide 62 - &amp;quot;Traditional Rack/Stack Communications&amp;#x0D;&amp;#x0A; &amp;quot;&quot;/&gt;&lt;property id=&quot;20307&quot; value=&quot;318&quot;/&gt;&lt;/object&gt;&lt;object type=&quot;3&quot; unique_id=&quot;11005&quot;&gt;&lt;property id=&quot;20148&quot; value=&quot;5&quot;/&gt;&lt;property id=&quot;20300&quot; value=&quot;Slide 63&quot;/&gt;&lt;property id=&quot;20307&quot; value=&quot;319&quot;/&gt;&lt;/object&gt;&lt;object type=&quot;3&quot; unique_id=&quot;11006&quot;&gt;&lt;property id=&quot;20148&quot; value=&quot;5&quot;/&gt;&lt;property id=&quot;20300&quot; value=&quot;Slide 64 - &amp;quot;The LXI Class Hierarchy&amp;quot;&quot;/&gt;&lt;property id=&quot;20307&quot; value=&quot;320&quot;/&gt;&lt;/object&gt;&lt;object type=&quot;3&quot; unique_id=&quot;11007&quot;&gt;&lt;property id=&quot;20148&quot; value=&quot;5&quot;/&gt;&lt;property id=&quot;20300&quot; value=&quot;Slide 65 - &amp;quot;Synchronizing LXI Test Systems…&amp;#x0D;&amp;#x0A;LXI Class B delivers efficient system performance&amp;quot;&quot;/&gt;&lt;property id=&quot;20307&quot; value=&quot;321&quot;/&gt;&lt;/object&gt;&lt;object type=&quot;3&quot; unique_id=&quot;11008&quot;&gt;&lt;property id=&quot;20148&quot; value=&quot;5&quot;/&gt;&lt;property id=&quot;20300&quot; value=&quot;Slide 66 - &amp;quot;Class B&amp;#x0D;&amp;#x0A;Adding a Uniform/Precise Notion of Time&amp;quot;&quot;/&gt;&lt;property id=&quot;20307&quot; value=&quot;322&quot;/&gt;&lt;/object&gt;&lt;object type=&quot;3&quot; unique_id=&quot;11009&quot;&gt;&lt;property id=&quot;20148&quot; value=&quot;5&quot;/&gt;&lt;property id=&quot;20300&quot; value=&quot;Slide 67 - &amp;quot;IEEE-1588 – The Class B Core&amp;#x0D;&amp;#x0A;One Master Keeps Time&amp;#x0D;&amp;#x0A;&amp;quot;&quot;/&gt;&lt;property id=&quot;20307&quot; value=&quot;323&quot;/&gt;&lt;/object&gt;&lt;object type=&quot;3&quot; unique_id=&quot;11010&quot;&gt;&lt;property id=&quot;20148&quot; value=&quot;5&quot;/&gt;&lt;property id=&quot;20300&quot; value=&quot;Slide 68 - &amp;quot;Test System Performance&amp;#x0D;&amp;#x0A;System-Level Characterization&amp;quot;&quot;/&gt;&lt;property id=&quot;20307&quot; value=&quot;324&quot;/&gt;&lt;/object&gt;&lt;object type=&quot;3&quot; unique_id=&quot;11011&quot;&gt;&lt;property id=&quot;20148&quot; value=&quot;5&quot;/&gt;&lt;property id=&quot;20300&quot; value=&quot;Slide 69 - &amp;quot;Class B to Class A&amp;#x0D;&amp;#x0A;Adding a Precision Hardware-Based Interface&amp;quot;&quot;/&gt;&lt;property id=&quot;20307&quot; value=&quot;325&quot;/&gt;&lt;/object&gt;&lt;object type=&quot;3&quot; unique_id=&quot;11012&quot;&gt;&lt;property id=&quot;20148&quot; value=&quot;5&quot;/&gt;&lt;property id=&quot;20300&quot; value=&quot;Slide 70 - &amp;quot;Class A Trigger Bus&amp;#x0D;&amp;#x0A;An intuitive programming model&amp;quot;&quot;/&gt;&lt;property id=&quot;20307&quot; value=&quot;326&quot;/&gt;&lt;/object&gt;&lt;object type=&quot;3&quot; unique_id=&quot;11013&quot;&gt;&lt;property id=&quot;20148&quot; value=&quot;5&quot;/&gt;&lt;property id=&quot;20300&quot; value=&quot;Slide 71 - &amp;quot;Step Up to Class A . . .&amp;quot;&quot;/&gt;&lt;property id=&quot;20307&quot; value=&quot;327&quot;/&gt;&lt;/object&gt;&lt;object type=&quot;3&quot; unique_id=&quot;11014&quot;&gt;&lt;property id=&quot;20148&quot; value=&quot;5&quot;/&gt;&lt;property id=&quot;20300&quot; value=&quot;Slide 72 - &amp;quot;Distributing Large-Scale DAQ&amp;#x0D;&amp;#x0A;The Problem&amp;quot;&quot;/&gt;&lt;property id=&quot;20307&quot; value=&quot;328&quot;/&gt;&lt;/object&gt;&lt;object type=&quot;3&quot; unique_id=&quot;11015&quot;&gt;&lt;property id=&quot;20148&quot; value=&quot;5&quot;/&gt;&lt;property id=&quot;20300&quot; value=&quot;Slide 73 - &amp;quot;LXI Class A – Problem Solver&amp;#x0D;&amp;#x0A;Aircraft wing fatigue testing&amp;quot;&quot;/&gt;&lt;property id=&quot;20307&quot; value=&quot;329&quot;/&gt;&lt;/object&gt;&lt;object type=&quot;3&quot; unique_id=&quot;11016&quot;&gt;&lt;property id=&quot;20148&quot; value=&quot;5&quot;/&gt;&lt;property id=&quot;20300&quot; value=&quot;Slide 74 - &amp;quot;Class A for Hybrid Systems&amp;quot;&quot;/&gt;&lt;property id=&quot;20307&quot; value=&quot;330&quot;/&gt;&lt;/object&gt;&lt;object type=&quot;3&quot; unique_id=&quot;11017&quot;&gt;&lt;property id=&quot;20148&quot; value=&quot;5&quot;/&gt;&lt;property id=&quot;20300&quot; value=&quot;Slide 75 - &amp;quot;LXI Class A and B Summary&amp;#x0D;&amp;#x0A;Benefits of a backplane – and it can be distributed!&amp;quot;&quot;/&gt;&lt;property id=&quot;20307&quot; value=&quot;331&quot;/&gt;&lt;/object&gt;&lt;object type=&quot;3&quot; unique_id=&quot;11018&quot;&gt;&lt;property id=&quot;20148&quot; value=&quot;5&quot;/&gt;&lt;property id=&quot;20300&quot; value=&quot;Slide 76 - &amp;quot;Up Next . . .&amp;quot;&quot;/&gt;&lt;property id=&quot;20307&quot; value=&quot;332&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3324</TotalTime>
  <Words>1908</Words>
  <Application>Microsoft Office PowerPoint</Application>
  <PresentationFormat>On-screen Show (4:3)</PresentationFormat>
  <Paragraphs>179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Building LXI-Based  Test Systems</vt:lpstr>
      <vt:lpstr>Building LXI-Based  Test Systems</vt:lpstr>
      <vt:lpstr>LXI Products and Productivity</vt:lpstr>
      <vt:lpstr>LXI expands Test System access</vt:lpstr>
      <vt:lpstr>Fast development/troubleshooting with LXI</vt:lpstr>
      <vt:lpstr>A system consists of multiple LXI Devices…</vt:lpstr>
      <vt:lpstr>Multiple configurations to choose</vt:lpstr>
      <vt:lpstr>Get Ready – What do you need?</vt:lpstr>
      <vt:lpstr>This is simple…</vt:lpstr>
      <vt:lpstr>Configuration C is a bit harder…</vt:lpstr>
      <vt:lpstr>First - Reconfigure NIC #2…</vt:lpstr>
      <vt:lpstr>First - Reconfigure NIC #2…</vt:lpstr>
      <vt:lpstr>LXI Discovery…</vt:lpstr>
      <vt:lpstr>Reconfigure LXI Device IP…</vt:lpstr>
      <vt:lpstr>Reconfigure LXI Device IP…</vt:lpstr>
      <vt:lpstr>LXI Discovery…</vt:lpstr>
      <vt:lpstr>VISA IO Library and IVI Drivers</vt:lpstr>
      <vt:lpstr>Control LXI Devices</vt:lpstr>
      <vt:lpstr>Next Steps – Guides/Videos for Using LXI</vt:lpstr>
    </vt:vector>
  </TitlesOfParts>
  <Company>Spinks Business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LXI PowerpointTemplate</dc:title>
  <dc:creator>LXI</dc:creator>
  <cp:lastModifiedBy>Funovation</cp:lastModifiedBy>
  <cp:revision>248</cp:revision>
  <cp:lastPrinted>2014-08-07T22:37:58Z</cp:lastPrinted>
  <dcterms:created xsi:type="dcterms:W3CDTF">2009-03-17T17:02:10Z</dcterms:created>
  <dcterms:modified xsi:type="dcterms:W3CDTF">2017-05-14T17:43:21Z</dcterms:modified>
</cp:coreProperties>
</file>